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824" r:id="rId2"/>
  </p:sldMasterIdLst>
  <p:notesMasterIdLst>
    <p:notesMasterId r:id="rId29"/>
  </p:notesMasterIdLst>
  <p:handoutMasterIdLst>
    <p:handoutMasterId r:id="rId30"/>
  </p:handoutMasterIdLst>
  <p:sldIdLst>
    <p:sldId id="256" r:id="rId3"/>
    <p:sldId id="257" r:id="rId4"/>
    <p:sldId id="258" r:id="rId5"/>
    <p:sldId id="259" r:id="rId6"/>
    <p:sldId id="281" r:id="rId7"/>
    <p:sldId id="260" r:id="rId8"/>
    <p:sldId id="261" r:id="rId9"/>
    <p:sldId id="262" r:id="rId10"/>
    <p:sldId id="263" r:id="rId11"/>
    <p:sldId id="264" r:id="rId12"/>
    <p:sldId id="265" r:id="rId13"/>
    <p:sldId id="266" r:id="rId14"/>
    <p:sldId id="267" r:id="rId15"/>
    <p:sldId id="268" r:id="rId16"/>
    <p:sldId id="269" r:id="rId17"/>
    <p:sldId id="275" r:id="rId18"/>
    <p:sldId id="270" r:id="rId19"/>
    <p:sldId id="278" r:id="rId20"/>
    <p:sldId id="276" r:id="rId21"/>
    <p:sldId id="277" r:id="rId22"/>
    <p:sldId id="271" r:id="rId23"/>
    <p:sldId id="272" r:id="rId24"/>
    <p:sldId id="273" r:id="rId25"/>
    <p:sldId id="274" r:id="rId26"/>
    <p:sldId id="279" r:id="rId27"/>
    <p:sldId id="280"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AFFE7"/>
    <a:srgbClr val="E7F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94" autoAdjust="0"/>
    <p:restoredTop sz="94883" autoAdjust="0"/>
  </p:normalViewPr>
  <p:slideViewPr>
    <p:cSldViewPr>
      <p:cViewPr>
        <p:scale>
          <a:sx n="75" d="100"/>
          <a:sy n="75" d="100"/>
        </p:scale>
        <p:origin x="-2664" y="-12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628" cy="464820"/>
          </a:xfrm>
          <a:prstGeom prst="rect">
            <a:avLst/>
          </a:prstGeom>
        </p:spPr>
        <p:txBody>
          <a:bodyPr vert="horz" lIns="91647" tIns="45824" rIns="91647" bIns="45824" rtlCol="0"/>
          <a:lstStyle>
            <a:lvl1pPr algn="l">
              <a:defRPr sz="1200"/>
            </a:lvl1pPr>
          </a:lstStyle>
          <a:p>
            <a:endParaRPr lang="en-US"/>
          </a:p>
        </p:txBody>
      </p:sp>
      <p:sp>
        <p:nvSpPr>
          <p:cNvPr id="3" name="Date Placeholder 2"/>
          <p:cNvSpPr>
            <a:spLocks noGrp="1"/>
          </p:cNvSpPr>
          <p:nvPr>
            <p:ph type="dt" sz="quarter" idx="1"/>
          </p:nvPr>
        </p:nvSpPr>
        <p:spPr>
          <a:xfrm>
            <a:off x="3971183" y="0"/>
            <a:ext cx="3037628" cy="464820"/>
          </a:xfrm>
          <a:prstGeom prst="rect">
            <a:avLst/>
          </a:prstGeom>
        </p:spPr>
        <p:txBody>
          <a:bodyPr vert="horz" lIns="91647" tIns="45824" rIns="91647" bIns="45824" rtlCol="0"/>
          <a:lstStyle>
            <a:lvl1pPr algn="r">
              <a:defRPr sz="1200"/>
            </a:lvl1pPr>
          </a:lstStyle>
          <a:p>
            <a:fld id="{1922EC7E-92C1-421E-8A66-786BEA7ACE3B}" type="datetimeFigureOut">
              <a:rPr lang="en-US" smtClean="0"/>
              <a:pPr/>
              <a:t>1/11/2017</a:t>
            </a:fld>
            <a:endParaRPr lang="en-US"/>
          </a:p>
        </p:txBody>
      </p:sp>
      <p:sp>
        <p:nvSpPr>
          <p:cNvPr id="4" name="Footer Placeholder 3"/>
          <p:cNvSpPr>
            <a:spLocks noGrp="1"/>
          </p:cNvSpPr>
          <p:nvPr>
            <p:ph type="ftr" sz="quarter" idx="2"/>
          </p:nvPr>
        </p:nvSpPr>
        <p:spPr>
          <a:xfrm>
            <a:off x="1" y="8829989"/>
            <a:ext cx="3037628" cy="464820"/>
          </a:xfrm>
          <a:prstGeom prst="rect">
            <a:avLst/>
          </a:prstGeom>
        </p:spPr>
        <p:txBody>
          <a:bodyPr vert="horz" lIns="91647" tIns="45824" rIns="91647" bIns="45824" rtlCol="0" anchor="b"/>
          <a:lstStyle>
            <a:lvl1pPr algn="l">
              <a:defRPr sz="1200"/>
            </a:lvl1pPr>
          </a:lstStyle>
          <a:p>
            <a:endParaRPr lang="en-US"/>
          </a:p>
        </p:txBody>
      </p:sp>
      <p:sp>
        <p:nvSpPr>
          <p:cNvPr id="5" name="Slide Number Placeholder 4"/>
          <p:cNvSpPr>
            <a:spLocks noGrp="1"/>
          </p:cNvSpPr>
          <p:nvPr>
            <p:ph type="sldNum" sz="quarter" idx="3"/>
          </p:nvPr>
        </p:nvSpPr>
        <p:spPr>
          <a:xfrm>
            <a:off x="3971183" y="8829989"/>
            <a:ext cx="3037628" cy="464820"/>
          </a:xfrm>
          <a:prstGeom prst="rect">
            <a:avLst/>
          </a:prstGeom>
        </p:spPr>
        <p:txBody>
          <a:bodyPr vert="horz" lIns="91647" tIns="45824" rIns="91647" bIns="45824" rtlCol="0" anchor="b"/>
          <a:lstStyle>
            <a:lvl1pPr algn="r">
              <a:defRPr sz="1200"/>
            </a:lvl1pPr>
          </a:lstStyle>
          <a:p>
            <a:fld id="{0F6B40C0-3C2F-4086-9FDD-1DD8D974D9EC}" type="slidenum">
              <a:rPr lang="en-US" smtClean="0"/>
              <a:pPr/>
              <a:t>‹#›</a:t>
            </a:fld>
            <a:endParaRPr lang="en-US"/>
          </a:p>
        </p:txBody>
      </p:sp>
    </p:spTree>
    <p:extLst>
      <p:ext uri="{BB962C8B-B14F-4D97-AF65-F5344CB8AC3E}">
        <p14:creationId xmlns:p14="http://schemas.microsoft.com/office/powerpoint/2010/main" val="904967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0"/>
            <a:ext cx="3037628" cy="464820"/>
          </a:xfrm>
          <a:prstGeom prst="rect">
            <a:avLst/>
          </a:prstGeom>
          <a:noFill/>
          <a:ln w="9525">
            <a:noFill/>
            <a:miter lim="800000"/>
            <a:headEnd/>
            <a:tailEnd/>
          </a:ln>
          <a:effectLst/>
        </p:spPr>
        <p:txBody>
          <a:bodyPr vert="horz" wrap="square" lIns="93168" tIns="46584" rIns="93168" bIns="46584" numCol="1" anchor="t" anchorCtr="0" compatLnSpc="1">
            <a:prstTxWarp prst="textNoShape">
              <a:avLst/>
            </a:prstTxWarp>
          </a:bodyPr>
          <a:lstStyle>
            <a:lvl1pPr defTabSz="932380">
              <a:defRPr sz="1200"/>
            </a:lvl1pPr>
          </a:lstStyle>
          <a:p>
            <a:pPr>
              <a:defRPr/>
            </a:pPr>
            <a:endParaRPr lang="en-US" dirty="0"/>
          </a:p>
        </p:txBody>
      </p:sp>
      <p:sp>
        <p:nvSpPr>
          <p:cNvPr id="13315"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168" tIns="46584" rIns="93168" bIns="46584" numCol="1" anchor="t" anchorCtr="0" compatLnSpc="1">
            <a:prstTxWarp prst="textNoShape">
              <a:avLst/>
            </a:prstTxWarp>
          </a:bodyPr>
          <a:lstStyle>
            <a:lvl1pPr algn="r" defTabSz="932380">
              <a:defRPr sz="1200"/>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701360" y="4415791"/>
            <a:ext cx="5607684" cy="4183380"/>
          </a:xfrm>
          <a:prstGeom prst="rect">
            <a:avLst/>
          </a:prstGeom>
          <a:noFill/>
          <a:ln w="9525">
            <a:noFill/>
            <a:miter lim="800000"/>
            <a:headEnd/>
            <a:tailEnd/>
          </a:ln>
          <a:effectLst/>
        </p:spPr>
        <p:txBody>
          <a:bodyPr vert="horz" wrap="square" lIns="93168" tIns="46584" rIns="93168" bIns="4658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1" y="8829989"/>
            <a:ext cx="3037628" cy="464820"/>
          </a:xfrm>
          <a:prstGeom prst="rect">
            <a:avLst/>
          </a:prstGeom>
          <a:noFill/>
          <a:ln w="9525">
            <a:noFill/>
            <a:miter lim="800000"/>
            <a:headEnd/>
            <a:tailEnd/>
          </a:ln>
          <a:effectLst/>
        </p:spPr>
        <p:txBody>
          <a:bodyPr vert="horz" wrap="square" lIns="93168" tIns="46584" rIns="93168" bIns="46584" numCol="1" anchor="b" anchorCtr="0" compatLnSpc="1">
            <a:prstTxWarp prst="textNoShape">
              <a:avLst/>
            </a:prstTxWarp>
          </a:bodyPr>
          <a:lstStyle>
            <a:lvl1pPr defTabSz="932380">
              <a:defRPr sz="1200"/>
            </a:lvl1pPr>
          </a:lstStyle>
          <a:p>
            <a:pPr>
              <a:defRPr/>
            </a:pPr>
            <a:endParaRPr lang="en-US" dirty="0"/>
          </a:p>
        </p:txBody>
      </p:sp>
      <p:sp>
        <p:nvSpPr>
          <p:cNvPr id="13319" name="Rectangle 7"/>
          <p:cNvSpPr>
            <a:spLocks noGrp="1" noChangeArrowheads="1"/>
          </p:cNvSpPr>
          <p:nvPr>
            <p:ph type="sldNum" sz="quarter" idx="5"/>
          </p:nvPr>
        </p:nvSpPr>
        <p:spPr bwMode="auto">
          <a:xfrm>
            <a:off x="3971183" y="8829989"/>
            <a:ext cx="3037628" cy="464820"/>
          </a:xfrm>
          <a:prstGeom prst="rect">
            <a:avLst/>
          </a:prstGeom>
          <a:noFill/>
          <a:ln w="9525">
            <a:noFill/>
            <a:miter lim="800000"/>
            <a:headEnd/>
            <a:tailEnd/>
          </a:ln>
          <a:effectLst/>
        </p:spPr>
        <p:txBody>
          <a:bodyPr vert="horz" wrap="square" lIns="93168" tIns="46584" rIns="93168" bIns="46584" numCol="1" anchor="b" anchorCtr="0" compatLnSpc="1">
            <a:prstTxWarp prst="textNoShape">
              <a:avLst/>
            </a:prstTxWarp>
          </a:bodyPr>
          <a:lstStyle>
            <a:lvl1pPr algn="r" defTabSz="932380">
              <a:defRPr sz="1200"/>
            </a:lvl1pPr>
          </a:lstStyle>
          <a:p>
            <a:pPr>
              <a:defRPr/>
            </a:pPr>
            <a:fld id="{13F0932C-05C0-4F29-8683-5E429DABCE62}" type="slidenum">
              <a:rPr lang="en-US"/>
              <a:pPr>
                <a:defRPr/>
              </a:pPr>
              <a:t>‹#›</a:t>
            </a:fld>
            <a:endParaRPr lang="en-US" dirty="0"/>
          </a:p>
        </p:txBody>
      </p:sp>
    </p:spTree>
    <p:extLst>
      <p:ext uri="{BB962C8B-B14F-4D97-AF65-F5344CB8AC3E}">
        <p14:creationId xmlns:p14="http://schemas.microsoft.com/office/powerpoint/2010/main" val="33739267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 y="504825"/>
            <a:ext cx="39624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219200" y="3886200"/>
            <a:ext cx="6858000" cy="990600"/>
          </a:xfrm>
          <a:prstGeom prst="rect">
            <a:avLst/>
          </a:prstGeo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Tree>
    <p:extLst>
      <p:ext uri="{BB962C8B-B14F-4D97-AF65-F5344CB8AC3E}">
        <p14:creationId xmlns:p14="http://schemas.microsoft.com/office/powerpoint/2010/main" val="3314863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dirty="0"/>
          </a:p>
        </p:txBody>
      </p:sp>
      <p:sp>
        <p:nvSpPr>
          <p:cNvPr id="5" name="Slide Number Placeholder 22"/>
          <p:cNvSpPr>
            <a:spLocks noGrp="1"/>
          </p:cNvSpPr>
          <p:nvPr>
            <p:ph type="sldNum" sz="quarter" idx="11"/>
          </p:nvPr>
        </p:nvSpPr>
        <p:spPr/>
        <p:txBody>
          <a:bodyPr/>
          <a:lstStyle>
            <a:lvl1pPr>
              <a:defRPr/>
            </a:lvl1pPr>
          </a:lstStyle>
          <a:p>
            <a:pPr>
              <a:defRPr/>
            </a:pPr>
            <a:fld id="{16461D4F-9102-4A83-9712-3DA5582C1433}" type="slidenum">
              <a:rPr lang="en-US"/>
              <a:pPr>
                <a:defRPr/>
              </a:pPr>
              <a:t>‹#›</a:t>
            </a:fld>
            <a:endParaRPr lang="en-US" dirty="0"/>
          </a:p>
        </p:txBody>
      </p:sp>
    </p:spTree>
    <p:extLst>
      <p:ext uri="{BB962C8B-B14F-4D97-AF65-F5344CB8AC3E}">
        <p14:creationId xmlns:p14="http://schemas.microsoft.com/office/powerpoint/2010/main" val="1538492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B888A769-39AA-4B5F-8598-04EA09919742}" type="slidenum">
              <a:rPr lang="en-US"/>
              <a:pPr>
                <a:defRPr/>
              </a:pPr>
              <a:t>‹#›</a:t>
            </a:fld>
            <a:endParaRPr lang="en-US" dirty="0"/>
          </a:p>
        </p:txBody>
      </p:sp>
    </p:spTree>
    <p:extLst>
      <p:ext uri="{BB962C8B-B14F-4D97-AF65-F5344CB8AC3E}">
        <p14:creationId xmlns:p14="http://schemas.microsoft.com/office/powerpoint/2010/main" val="4248881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926576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4257965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975939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2626067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235046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2540654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1730499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207886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914400" y="76200"/>
            <a:ext cx="7315200" cy="5943600"/>
          </a:xfrm>
        </p:spPr>
        <p:txBody>
          <a:bodyPr/>
          <a:lstStyle>
            <a:lvl1pPr marL="346075" indent="-346075">
              <a:defRPr sz="3200">
                <a:latin typeface="Calibri" pitchFamily="34" charset="0"/>
                <a:cs typeface="Calibri" pitchFamily="34" charset="0"/>
              </a:defRPr>
            </a:lvl1pPr>
            <a:lvl2pPr marL="690563" indent="-334963">
              <a:defRPr sz="2800">
                <a:latin typeface="Calibri" pitchFamily="34" charset="0"/>
                <a:cs typeface="Calibri" pitchFamily="34" charset="0"/>
              </a:defRPr>
            </a:lvl2pPr>
            <a:lvl3pPr marL="1025525" indent="-334963">
              <a:defRPr sz="2400">
                <a:latin typeface="Calibri" pitchFamily="34" charset="0"/>
                <a:cs typeface="Calibri" pitchFamily="34" charset="0"/>
              </a:defRPr>
            </a:lvl3pPr>
            <a:lvl4pPr marL="1371600" indent="-339725">
              <a:defRPr sz="2000">
                <a:latin typeface="Calibri" pitchFamily="34" charset="0"/>
                <a:cs typeface="Calibri" pitchFamily="34" charset="0"/>
              </a:defRPr>
            </a:lvl4pPr>
            <a:lvl5pPr marL="1604963" indent="-228600">
              <a:defRPr sz="1800">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13"/>
          <p:cNvSpPr>
            <a:spLocks noGrp="1"/>
          </p:cNvSpPr>
          <p:nvPr>
            <p:ph type="dt" sz="half" idx="10"/>
          </p:nvPr>
        </p:nvSpPr>
        <p:spPr/>
        <p:txBody>
          <a:bodyPr/>
          <a:lstStyle>
            <a:lvl1pPr>
              <a:defRPr/>
            </a:lvl1pPr>
          </a:lstStyle>
          <a:p>
            <a:pPr>
              <a:defRPr/>
            </a:pPr>
            <a:endParaRPr lang="en-US" dirty="0"/>
          </a:p>
        </p:txBody>
      </p:sp>
      <p:sp>
        <p:nvSpPr>
          <p:cNvPr id="4" name="Slide Number Placeholder 22"/>
          <p:cNvSpPr>
            <a:spLocks noGrp="1"/>
          </p:cNvSpPr>
          <p:nvPr>
            <p:ph type="sldNum" sz="quarter" idx="11"/>
          </p:nvPr>
        </p:nvSpPr>
        <p:spPr/>
        <p:txBody>
          <a:bodyPr/>
          <a:lstStyle>
            <a:lvl1pPr>
              <a:defRPr/>
            </a:lvl1pPr>
          </a:lstStyle>
          <a:p>
            <a:pPr>
              <a:defRPr/>
            </a:pPr>
            <a:fld id="{95B01551-7BE3-48A7-B41E-51372A824B42}" type="slidenum">
              <a:rPr lang="en-US"/>
              <a:pPr>
                <a:defRPr/>
              </a:pPr>
              <a:t>‹#›</a:t>
            </a:fld>
            <a:endParaRPr lang="en-US" dirty="0"/>
          </a:p>
        </p:txBody>
      </p:sp>
    </p:spTree>
    <p:extLst>
      <p:ext uri="{BB962C8B-B14F-4D97-AF65-F5344CB8AC3E}">
        <p14:creationId xmlns:p14="http://schemas.microsoft.com/office/powerpoint/2010/main" val="169446653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102835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34572700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901FA-20EC-4094-8ADE-124455249428}" type="datetimeFigureOut">
              <a:rPr lang="en-US" smtClean="0"/>
              <a:pPr/>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92408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1219200" y="2971800"/>
            <a:ext cx="6858000" cy="1066800"/>
          </a:xfrm>
          <a:prstGeom prst="rect">
            <a:avLst/>
          </a:prstGeo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1069975" y="6354763"/>
            <a:ext cx="1520825" cy="366712"/>
          </a:xfrm>
        </p:spPr>
        <p:txBody>
          <a:bodyPr/>
          <a:lstStyle>
            <a:lvl1pPr>
              <a:defRPr/>
            </a:lvl1pPr>
          </a:lstStyle>
          <a:p>
            <a:pPr>
              <a:defRPr/>
            </a:pPr>
            <a:fld id="{E69FC12D-1A09-426A-85B3-A3E2EAC2A9DA}" type="slidenum">
              <a:rPr lang="en-US"/>
              <a:pPr>
                <a:defRPr/>
              </a:pPr>
              <a:t>‹#›</a:t>
            </a:fld>
            <a:endParaRPr lang="en-US" dirty="0"/>
          </a:p>
        </p:txBody>
      </p:sp>
    </p:spTree>
    <p:extLst>
      <p:ext uri="{BB962C8B-B14F-4D97-AF65-F5344CB8AC3E}">
        <p14:creationId xmlns:p14="http://schemas.microsoft.com/office/powerpoint/2010/main" val="14456363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a:prstGeom prst="rect">
            <a:avLst/>
          </a:prstGeo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dirty="0"/>
          </a:p>
        </p:txBody>
      </p:sp>
      <p:sp>
        <p:nvSpPr>
          <p:cNvPr id="6" name="Slide Number Placeholder 22"/>
          <p:cNvSpPr>
            <a:spLocks noGrp="1"/>
          </p:cNvSpPr>
          <p:nvPr>
            <p:ph type="sldNum" sz="quarter" idx="11"/>
          </p:nvPr>
        </p:nvSpPr>
        <p:spPr/>
        <p:txBody>
          <a:bodyPr/>
          <a:lstStyle>
            <a:lvl1pPr>
              <a:defRPr/>
            </a:lvl1pPr>
          </a:lstStyle>
          <a:p>
            <a:pPr>
              <a:defRPr/>
            </a:pPr>
            <a:fld id="{D5A31BB2-CD3F-4179-9C55-C8F021523FDF}" type="slidenum">
              <a:rPr lang="en-US"/>
              <a:pPr>
                <a:defRPr/>
              </a:pPr>
              <a:t>‹#›</a:t>
            </a:fld>
            <a:endParaRPr lang="en-US" dirty="0"/>
          </a:p>
        </p:txBody>
      </p:sp>
    </p:spTree>
    <p:extLst>
      <p:ext uri="{BB962C8B-B14F-4D97-AF65-F5344CB8AC3E}">
        <p14:creationId xmlns:p14="http://schemas.microsoft.com/office/powerpoint/2010/main" val="369690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a:prstGeom prst="rect">
            <a:avLst/>
          </a:prstGeo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dirty="0"/>
          </a:p>
        </p:txBody>
      </p:sp>
      <p:sp>
        <p:nvSpPr>
          <p:cNvPr id="8" name="Slide Number Placeholder 22"/>
          <p:cNvSpPr>
            <a:spLocks noGrp="1"/>
          </p:cNvSpPr>
          <p:nvPr>
            <p:ph type="sldNum" sz="quarter" idx="11"/>
          </p:nvPr>
        </p:nvSpPr>
        <p:spPr/>
        <p:txBody>
          <a:bodyPr/>
          <a:lstStyle>
            <a:lvl1pPr>
              <a:defRPr/>
            </a:lvl1pPr>
          </a:lstStyle>
          <a:p>
            <a:pPr>
              <a:defRPr/>
            </a:pPr>
            <a:fld id="{A54BE478-B9C3-4D59-BAD7-DC6C2651A003}" type="slidenum">
              <a:rPr lang="en-US"/>
              <a:pPr>
                <a:defRPr/>
              </a:pPr>
              <a:t>‹#›</a:t>
            </a:fld>
            <a:endParaRPr lang="en-US" dirty="0"/>
          </a:p>
        </p:txBody>
      </p:sp>
    </p:spTree>
    <p:extLst>
      <p:ext uri="{BB962C8B-B14F-4D97-AF65-F5344CB8AC3E}">
        <p14:creationId xmlns:p14="http://schemas.microsoft.com/office/powerpoint/2010/main" val="41323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228600"/>
            <a:ext cx="8229600" cy="914400"/>
          </a:xfrm>
          <a:prstGeom prst="rect">
            <a:avLst/>
          </a:prstGeo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dirty="0"/>
          </a:p>
        </p:txBody>
      </p:sp>
      <p:sp>
        <p:nvSpPr>
          <p:cNvPr id="5" name="Footer Placeholder 3"/>
          <p:cNvSpPr>
            <a:spLocks noGrp="1"/>
          </p:cNvSpPr>
          <p:nvPr>
            <p:ph type="ftr" sz="quarter" idx="11"/>
          </p:nvPr>
        </p:nvSpPr>
        <p:spPr>
          <a:xfrm>
            <a:off x="2898775" y="6356350"/>
            <a:ext cx="3505200" cy="365125"/>
          </a:xfrm>
          <a:prstGeom prst="rect">
            <a:avLst/>
          </a:prstGeom>
        </p:spPr>
        <p:txBody>
          <a:bodyPr/>
          <a:lstStyle>
            <a:lvl1pPr>
              <a:defRPr/>
            </a:lvl1pPr>
          </a:lstStyle>
          <a:p>
            <a:pPr>
              <a:defRPr/>
            </a:pPr>
            <a:r>
              <a:rPr lang="en-US" dirty="0"/>
              <a:t>Powers Pyles Sutter &amp; Verville PC</a:t>
            </a:r>
          </a:p>
        </p:txBody>
      </p:sp>
      <p:sp>
        <p:nvSpPr>
          <p:cNvPr id="6" name="Slide Number Placeholder 4"/>
          <p:cNvSpPr>
            <a:spLocks noGrp="1"/>
          </p:cNvSpPr>
          <p:nvPr>
            <p:ph type="sldNum" sz="quarter" idx="12"/>
          </p:nvPr>
        </p:nvSpPr>
        <p:spPr/>
        <p:txBody>
          <a:bodyPr/>
          <a:lstStyle>
            <a:lvl1pPr>
              <a:defRPr/>
            </a:lvl1pPr>
          </a:lstStyle>
          <a:p>
            <a:pPr>
              <a:defRPr/>
            </a:pPr>
            <a:fld id="{0C2D5EE9-26AB-471C-96B3-54D421E893D1}" type="slidenum">
              <a:rPr lang="en-US"/>
              <a:pPr>
                <a:defRPr/>
              </a:pPr>
              <a:t>‹#›</a:t>
            </a:fld>
            <a:endParaRPr lang="en-US" dirty="0"/>
          </a:p>
        </p:txBody>
      </p:sp>
    </p:spTree>
    <p:extLst>
      <p:ext uri="{BB962C8B-B14F-4D97-AF65-F5344CB8AC3E}">
        <p14:creationId xmlns:p14="http://schemas.microsoft.com/office/powerpoint/2010/main" val="169477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Date Placeholder 1"/>
          <p:cNvSpPr>
            <a:spLocks noGrp="1"/>
          </p:cNvSpPr>
          <p:nvPr>
            <p:ph type="dt" sz="half" idx="10"/>
          </p:nvPr>
        </p:nvSpPr>
        <p:spPr/>
        <p:txBody>
          <a:bodyPr/>
          <a:lstStyle>
            <a:lvl1pPr>
              <a:defRPr/>
            </a:lvl1pPr>
          </a:lstStyle>
          <a:p>
            <a:pPr>
              <a:defRPr/>
            </a:pPr>
            <a:endParaRPr lang="en-US" dirty="0"/>
          </a:p>
        </p:txBody>
      </p:sp>
      <p:sp>
        <p:nvSpPr>
          <p:cNvPr id="5" name="Footer Placeholder 2"/>
          <p:cNvSpPr>
            <a:spLocks noGrp="1"/>
          </p:cNvSpPr>
          <p:nvPr>
            <p:ph type="ftr" sz="quarter" idx="11"/>
          </p:nvPr>
        </p:nvSpPr>
        <p:spPr>
          <a:xfrm>
            <a:off x="2898775" y="6356350"/>
            <a:ext cx="3505200" cy="365125"/>
          </a:xfrm>
          <a:prstGeom prst="rect">
            <a:avLst/>
          </a:prstGeom>
        </p:spPr>
        <p:txBody>
          <a:bodyPr/>
          <a:lstStyle>
            <a:lvl1pPr>
              <a:defRPr/>
            </a:lvl1pPr>
          </a:lstStyle>
          <a:p>
            <a:pPr>
              <a:defRPr/>
            </a:pPr>
            <a:r>
              <a:rPr lang="en-US" dirty="0"/>
              <a:t>Powers Pyles Sutter &amp; Verville PC</a:t>
            </a:r>
          </a:p>
        </p:txBody>
      </p:sp>
      <p:sp>
        <p:nvSpPr>
          <p:cNvPr id="6" name="Slide Number Placeholder 3"/>
          <p:cNvSpPr>
            <a:spLocks noGrp="1"/>
          </p:cNvSpPr>
          <p:nvPr>
            <p:ph type="sldNum" sz="quarter" idx="12"/>
          </p:nvPr>
        </p:nvSpPr>
        <p:spPr/>
        <p:txBody>
          <a:bodyPr/>
          <a:lstStyle>
            <a:lvl1pPr>
              <a:defRPr/>
            </a:lvl1pPr>
          </a:lstStyle>
          <a:p>
            <a:pPr>
              <a:defRPr/>
            </a:pPr>
            <a:fld id="{55A44566-3677-43E1-81BD-9753BAE2B177}" type="slidenum">
              <a:rPr lang="en-US"/>
              <a:pPr>
                <a:defRPr/>
              </a:pPr>
              <a:t>‹#›</a:t>
            </a:fld>
            <a:endParaRPr lang="en-US" dirty="0"/>
          </a:p>
        </p:txBody>
      </p:sp>
    </p:spTree>
    <p:extLst>
      <p:ext uri="{BB962C8B-B14F-4D97-AF65-F5344CB8AC3E}">
        <p14:creationId xmlns:p14="http://schemas.microsoft.com/office/powerpoint/2010/main" val="2034576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6324600" y="304800"/>
            <a:ext cx="2514600" cy="838200"/>
          </a:xfrm>
          <a:prstGeom prst="rect">
            <a:avLst/>
          </a:prstGeo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en-US" dirty="0"/>
          </a:p>
        </p:txBody>
      </p:sp>
      <p:sp>
        <p:nvSpPr>
          <p:cNvPr id="9" name="Footer Placeholder 5"/>
          <p:cNvSpPr>
            <a:spLocks noGrp="1"/>
          </p:cNvSpPr>
          <p:nvPr>
            <p:ph type="ftr" sz="quarter" idx="11"/>
          </p:nvPr>
        </p:nvSpPr>
        <p:spPr>
          <a:xfrm>
            <a:off x="2898775" y="6356350"/>
            <a:ext cx="3505200" cy="365125"/>
          </a:xfrm>
          <a:prstGeom prst="rect">
            <a:avLst/>
          </a:prstGeom>
        </p:spPr>
        <p:txBody>
          <a:bodyPr/>
          <a:lstStyle>
            <a:lvl1pPr>
              <a:defRPr/>
            </a:lvl1pPr>
          </a:lstStyle>
          <a:p>
            <a:pPr>
              <a:defRPr/>
            </a:pPr>
            <a:r>
              <a:rPr lang="en-US" dirty="0"/>
              <a:t>Powers Pyles Sutter &amp; Verville PC</a:t>
            </a:r>
          </a:p>
        </p:txBody>
      </p:sp>
      <p:sp>
        <p:nvSpPr>
          <p:cNvPr id="10" name="Slide Number Placeholder 6"/>
          <p:cNvSpPr>
            <a:spLocks noGrp="1"/>
          </p:cNvSpPr>
          <p:nvPr>
            <p:ph type="sldNum" sz="quarter" idx="12"/>
          </p:nvPr>
        </p:nvSpPr>
        <p:spPr/>
        <p:txBody>
          <a:bodyPr/>
          <a:lstStyle>
            <a:lvl1pPr>
              <a:defRPr/>
            </a:lvl1pPr>
          </a:lstStyle>
          <a:p>
            <a:pPr>
              <a:defRPr/>
            </a:pPr>
            <a:fld id="{71F9442A-4870-4920-84EB-45807E7AD5C2}" type="slidenum">
              <a:rPr lang="en-US"/>
              <a:pPr>
                <a:defRPr/>
              </a:pPr>
              <a:t>‹#›</a:t>
            </a:fld>
            <a:endParaRPr lang="en-US" dirty="0"/>
          </a:p>
        </p:txBody>
      </p:sp>
    </p:spTree>
    <p:extLst>
      <p:ext uri="{BB962C8B-B14F-4D97-AF65-F5344CB8AC3E}">
        <p14:creationId xmlns:p14="http://schemas.microsoft.com/office/powerpoint/2010/main" val="213496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500856"/>
            <a:ext cx="8229600" cy="674688"/>
          </a:xfrm>
          <a:prstGeom prst="rect">
            <a:avLst/>
          </a:prstGeo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dirty="0"/>
          </a:p>
        </p:txBody>
      </p:sp>
      <p:sp>
        <p:nvSpPr>
          <p:cNvPr id="9" name="Footer Placeholder 5"/>
          <p:cNvSpPr>
            <a:spLocks noGrp="1"/>
          </p:cNvSpPr>
          <p:nvPr>
            <p:ph type="ftr" sz="quarter" idx="11"/>
          </p:nvPr>
        </p:nvSpPr>
        <p:spPr>
          <a:xfrm>
            <a:off x="2898775" y="6356350"/>
            <a:ext cx="3505200" cy="365125"/>
          </a:xfrm>
          <a:prstGeom prst="rect">
            <a:avLst/>
          </a:prstGeom>
        </p:spPr>
        <p:txBody>
          <a:bodyPr/>
          <a:lstStyle>
            <a:lvl1pPr>
              <a:defRPr/>
            </a:lvl1pPr>
          </a:lstStyle>
          <a:p>
            <a:pPr>
              <a:defRPr/>
            </a:pPr>
            <a:r>
              <a:rPr lang="en-US" dirty="0"/>
              <a:t>Powers Pyles Sutter &amp; Verville PC</a:t>
            </a:r>
          </a:p>
        </p:txBody>
      </p:sp>
      <p:sp>
        <p:nvSpPr>
          <p:cNvPr id="10" name="Slide Number Placeholder 6"/>
          <p:cNvSpPr>
            <a:spLocks noGrp="1"/>
          </p:cNvSpPr>
          <p:nvPr>
            <p:ph type="sldNum" sz="quarter" idx="12"/>
          </p:nvPr>
        </p:nvSpPr>
        <p:spPr/>
        <p:txBody>
          <a:bodyPr/>
          <a:lstStyle>
            <a:lvl1pPr>
              <a:defRPr/>
            </a:lvl1pPr>
          </a:lstStyle>
          <a:p>
            <a:pPr>
              <a:defRPr/>
            </a:pPr>
            <a:fld id="{29B5A9D9-FE79-4A88-B3D1-5011230EE235}" type="slidenum">
              <a:rPr lang="en-US"/>
              <a:pPr>
                <a:defRPr/>
              </a:pPr>
              <a:t>‹#›</a:t>
            </a:fld>
            <a:endParaRPr lang="en-US" dirty="0"/>
          </a:p>
        </p:txBody>
      </p:sp>
    </p:spTree>
    <p:extLst>
      <p:ext uri="{BB962C8B-B14F-4D97-AF65-F5344CB8AC3E}">
        <p14:creationId xmlns:p14="http://schemas.microsoft.com/office/powerpoint/2010/main" val="211217153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12"/>
          <p:cNvSpPr>
            <a:spLocks noGrp="1"/>
          </p:cNvSpPr>
          <p:nvPr>
            <p:ph type="body" idx="1"/>
          </p:nvPr>
        </p:nvSpPr>
        <p:spPr bwMode="auto">
          <a:xfrm>
            <a:off x="914400" y="685800"/>
            <a:ext cx="7315200" cy="544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dirty="0"/>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defRPr>
            </a:lvl1pPr>
          </a:lstStyle>
          <a:p>
            <a:pPr>
              <a:defRPr/>
            </a:pPr>
            <a:fld id="{F57C08AE-1891-4BBC-9935-7A57C68A3245}" type="slidenum">
              <a:rPr lang="en-US"/>
              <a:pPr>
                <a:defRPr/>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pic>
        <p:nvPicPr>
          <p:cNvPr id="1032" name="Picture 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616325" y="6096000"/>
            <a:ext cx="18700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6" r:id="rId1"/>
    <p:sldLayoutId id="2147483812" r:id="rId2"/>
    <p:sldLayoutId id="2147483817" r:id="rId3"/>
    <p:sldLayoutId id="2147483813" r:id="rId4"/>
    <p:sldLayoutId id="2147483814" r:id="rId5"/>
    <p:sldLayoutId id="2147483818" r:id="rId6"/>
    <p:sldLayoutId id="2147483819" r:id="rId7"/>
    <p:sldLayoutId id="2147483820" r:id="rId8"/>
    <p:sldLayoutId id="2147483821" r:id="rId9"/>
    <p:sldLayoutId id="2147483815" r:id="rId10"/>
    <p:sldLayoutId id="2147483822" r:id="rId11"/>
  </p:sldLayoutIdLst>
  <p:hf hd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346075" indent="-346075" algn="l" rtl="0" eaLnBrk="0" fontAlgn="base" hangingPunct="0">
        <a:spcBef>
          <a:spcPts val="600"/>
        </a:spcBef>
        <a:spcAft>
          <a:spcPct val="0"/>
        </a:spcAft>
        <a:buClr>
          <a:schemeClr val="accent1"/>
        </a:buClr>
        <a:buSzPct val="76000"/>
        <a:buFont typeface="Wingdings 3" pitchFamily="18" charset="2"/>
        <a:buChar char=""/>
        <a:defRPr sz="3200" kern="1200">
          <a:solidFill>
            <a:schemeClr val="tx1"/>
          </a:solidFill>
          <a:latin typeface="+mn-lt"/>
          <a:ea typeface="+mn-ea"/>
          <a:cs typeface="+mn-cs"/>
        </a:defRPr>
      </a:lvl1pPr>
      <a:lvl2pPr marL="690563" indent="-334963" algn="l" rtl="0" eaLnBrk="0" fontAlgn="base" hangingPunct="0">
        <a:spcBef>
          <a:spcPts val="500"/>
        </a:spcBef>
        <a:spcAft>
          <a:spcPct val="0"/>
        </a:spcAft>
        <a:buClr>
          <a:schemeClr val="accent2"/>
        </a:buClr>
        <a:buSzPct val="76000"/>
        <a:buFont typeface="Wingdings 3" pitchFamily="18" charset="2"/>
        <a:buChar char=""/>
        <a:defRPr sz="2800" kern="1200">
          <a:solidFill>
            <a:schemeClr val="tx2"/>
          </a:solidFill>
          <a:latin typeface="+mn-lt"/>
          <a:ea typeface="+mn-ea"/>
          <a:cs typeface="+mn-cs"/>
        </a:defRPr>
      </a:lvl2pPr>
      <a:lvl3pPr marL="1025525" indent="-339725" algn="l" rtl="0" eaLnBrk="0" fontAlgn="base" hangingPunct="0">
        <a:spcBef>
          <a:spcPts val="500"/>
        </a:spcBef>
        <a:spcAft>
          <a:spcPct val="0"/>
        </a:spcAft>
        <a:buClr>
          <a:srgbClr val="BCBCBC"/>
        </a:buClr>
        <a:buSzPct val="76000"/>
        <a:buFont typeface="Wingdings 3" pitchFamily="18" charset="2"/>
        <a:buChar char=""/>
        <a:defRPr sz="2400" kern="1200">
          <a:solidFill>
            <a:schemeClr val="tx1"/>
          </a:solidFill>
          <a:latin typeface="+mn-lt"/>
          <a:ea typeface="+mn-ea"/>
          <a:cs typeface="+mn-cs"/>
        </a:defRPr>
      </a:lvl3pPr>
      <a:lvl4pPr marL="1482725" indent="-339725" algn="l" rtl="0" eaLnBrk="0" fontAlgn="base" hangingPunct="0">
        <a:spcBef>
          <a:spcPts val="400"/>
        </a:spcBef>
        <a:spcAft>
          <a:spcPct val="0"/>
        </a:spcAft>
        <a:buClr>
          <a:srgbClr val="8BA2B4"/>
        </a:buClr>
        <a:buSzPct val="70000"/>
        <a:buFont typeface="Wingdings" pitchFamily="2" charset="2"/>
        <a:buChar char=""/>
        <a:defRPr sz="2000" kern="1200">
          <a:solidFill>
            <a:schemeClr val="tx1"/>
          </a:solidFill>
          <a:latin typeface="+mn-lt"/>
          <a:ea typeface="+mn-ea"/>
          <a:cs typeface="+mn-cs"/>
        </a:defRPr>
      </a:lvl4pPr>
      <a:lvl5pPr marL="1717675" indent="-228600" algn="l" rtl="0" eaLnBrk="0" fontAlgn="base" hangingPunct="0">
        <a:spcBef>
          <a:spcPts val="300"/>
        </a:spcBef>
        <a:spcAft>
          <a:spcPct val="0"/>
        </a:spcAft>
        <a:buClr>
          <a:schemeClr val="accent2"/>
        </a:buClr>
        <a:buSzPct val="70000"/>
        <a:buFont typeface="Wingdings" pitchFamily="2" charset="2"/>
        <a:buChar char=""/>
        <a:defRPr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901FA-20EC-4094-8ADE-124455249428}" type="datetimeFigureOut">
              <a:rPr lang="en-US" smtClean="0"/>
              <a:pPr/>
              <a:t>1/11/2017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538C4-6A0F-4FB1-96B2-976A58A64A6A}" type="slidenum">
              <a:rPr lang="en-US" smtClean="0"/>
              <a:pPr/>
              <a:t>‹#›</a:t>
            </a:fld>
            <a:endParaRPr lang="en-US" dirty="0"/>
          </a:p>
        </p:txBody>
      </p:sp>
    </p:spTree>
    <p:extLst>
      <p:ext uri="{BB962C8B-B14F-4D97-AF65-F5344CB8AC3E}">
        <p14:creationId xmlns:p14="http://schemas.microsoft.com/office/powerpoint/2010/main" val="4288876741"/>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PWSx0bBiN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bwMode="auto">
          <a:xfrm>
            <a:off x="914400" y="2133600"/>
            <a:ext cx="7404100" cy="1552575"/>
          </a:xfrm>
          <a:ln>
            <a:miter lim="800000"/>
            <a:headEnd/>
            <a:tailEnd/>
          </a:ln>
        </p:spPr>
        <p:txBody>
          <a:bodyPr vert="horz" wrap="square" lIns="91440" tIns="45720" rIns="91440" bIns="45720" numCol="1" anchorCtr="0" compatLnSpc="1">
            <a:prstTxWarp prst="textNoShape">
              <a:avLst/>
            </a:prstTxWarp>
          </a:bodyPr>
          <a:lstStyle/>
          <a:p>
            <a:pPr algn="ctr"/>
            <a:r>
              <a:rPr lang="en-US" sz="4000" b="1" u="sng" dirty="0" smtClean="0"/>
              <a:t>CONDUCTING INTERNAL INVESTIGATIONS</a:t>
            </a:r>
            <a:endParaRPr lang="en-US" sz="4000" u="sng" dirty="0"/>
          </a:p>
        </p:txBody>
      </p:sp>
      <p:sp>
        <p:nvSpPr>
          <p:cNvPr id="3076" name="Rectangle 3"/>
          <p:cNvSpPr>
            <a:spLocks noGrp="1" noChangeArrowheads="1"/>
          </p:cNvSpPr>
          <p:nvPr>
            <p:ph type="subTitle" idx="1"/>
          </p:nvPr>
        </p:nvSpPr>
        <p:spPr>
          <a:xfrm>
            <a:off x="1066800" y="3657600"/>
            <a:ext cx="7086600" cy="2057400"/>
          </a:xfrm>
        </p:spPr>
        <p:txBody>
          <a:bodyPr>
            <a:normAutofit fontScale="70000" lnSpcReduction="20000"/>
          </a:bodyPr>
          <a:lstStyle/>
          <a:p>
            <a:pPr algn="ctr" eaLnBrk="1" fontAlgn="auto" hangingPunct="1">
              <a:spcAft>
                <a:spcPts val="0"/>
              </a:spcAft>
              <a:defRPr/>
            </a:pPr>
            <a:endParaRPr lang="en-US" sz="800" b="1" dirty="0" smtClean="0">
              <a:latin typeface="+mn-lt"/>
              <a:cs typeface="Calibri" pitchFamily="34" charset="0"/>
            </a:endParaRPr>
          </a:p>
          <a:p>
            <a:pPr algn="ctr" eaLnBrk="1" fontAlgn="auto" hangingPunct="1">
              <a:spcAft>
                <a:spcPts val="0"/>
              </a:spcAft>
              <a:defRPr/>
            </a:pPr>
            <a:r>
              <a:rPr lang="en-US" sz="2600" b="1" dirty="0" smtClean="0">
                <a:solidFill>
                  <a:schemeClr val="tx1"/>
                </a:solidFill>
                <a:latin typeface="+mn-lt"/>
              </a:rPr>
              <a:t>Health Care Corporate Compliance Certificate Program</a:t>
            </a:r>
          </a:p>
          <a:p>
            <a:pPr algn="ctr" eaLnBrk="1" fontAlgn="auto" hangingPunct="1">
              <a:spcAft>
                <a:spcPts val="0"/>
              </a:spcAft>
              <a:defRPr/>
            </a:pPr>
            <a:r>
              <a:rPr lang="en-US" sz="2600" b="1" dirty="0" smtClean="0">
                <a:solidFill>
                  <a:schemeClr val="tx1"/>
                </a:solidFill>
                <a:latin typeface="+mn-lt"/>
              </a:rPr>
              <a:t>George Washington University</a:t>
            </a:r>
          </a:p>
          <a:p>
            <a:pPr algn="ctr" eaLnBrk="1" fontAlgn="auto" hangingPunct="1">
              <a:spcAft>
                <a:spcPts val="0"/>
              </a:spcAft>
              <a:defRPr/>
            </a:pPr>
            <a:r>
              <a:rPr lang="en-US" sz="2600" b="1" dirty="0" smtClean="0">
                <a:solidFill>
                  <a:schemeClr val="tx1"/>
                </a:solidFill>
                <a:latin typeface="+mn-lt"/>
              </a:rPr>
              <a:t>January 10, 2017</a:t>
            </a:r>
            <a:endParaRPr lang="en-US" sz="2600" b="1" dirty="0">
              <a:solidFill>
                <a:schemeClr val="tx1"/>
              </a:solidFill>
              <a:latin typeface="+mn-lt"/>
            </a:endParaRPr>
          </a:p>
          <a:p>
            <a:pPr algn="ctr" eaLnBrk="1" fontAlgn="auto" hangingPunct="1">
              <a:spcAft>
                <a:spcPts val="0"/>
              </a:spcAft>
              <a:defRPr/>
            </a:pPr>
            <a:endParaRPr lang="en-US" sz="1800" b="1" dirty="0" smtClean="0">
              <a:solidFill>
                <a:schemeClr val="tx1"/>
              </a:solidFill>
            </a:endParaRPr>
          </a:p>
          <a:p>
            <a:pPr algn="ctr" eaLnBrk="1" fontAlgn="auto" hangingPunct="1">
              <a:spcAft>
                <a:spcPts val="0"/>
              </a:spcAft>
              <a:defRPr/>
            </a:pPr>
            <a:endParaRPr lang="en-US" sz="1800" b="1" dirty="0" smtClean="0">
              <a:solidFill>
                <a:schemeClr val="tx1"/>
              </a:solidFill>
            </a:endParaRPr>
          </a:p>
          <a:p>
            <a:pPr algn="ctr" eaLnBrk="1" fontAlgn="auto" hangingPunct="1">
              <a:spcAft>
                <a:spcPts val="0"/>
              </a:spcAft>
              <a:defRPr/>
            </a:pPr>
            <a:r>
              <a:rPr lang="en-US" b="1" dirty="0" smtClean="0">
                <a:solidFill>
                  <a:schemeClr val="tx1"/>
                </a:solidFill>
                <a:cs typeface="Calibri" pitchFamily="34" charset="0"/>
              </a:rPr>
              <a:t>Larry S. Gondelman</a:t>
            </a:r>
          </a:p>
          <a:p>
            <a:pPr algn="ctr" eaLnBrk="1" fontAlgn="auto" hangingPunct="1">
              <a:spcAft>
                <a:spcPts val="0"/>
              </a:spcAft>
              <a:defRPr/>
            </a:pPr>
            <a:r>
              <a:rPr lang="en-US" b="1" dirty="0" smtClean="0">
                <a:solidFill>
                  <a:schemeClr val="tx1"/>
                </a:solidFill>
                <a:cs typeface="Calibri" pitchFamily="34" charset="0"/>
              </a:rPr>
              <a:t>Powers </a:t>
            </a:r>
            <a:r>
              <a:rPr lang="en-US" b="1" dirty="0">
                <a:solidFill>
                  <a:schemeClr val="tx1"/>
                </a:solidFill>
                <a:cs typeface="Calibri" pitchFamily="34" charset="0"/>
              </a:rPr>
              <a:t>Pyles Sutter &amp; Verville PC</a:t>
            </a:r>
          </a:p>
          <a:p>
            <a:pPr algn="ctr" eaLnBrk="1" fontAlgn="auto" hangingPunct="1">
              <a:spcAft>
                <a:spcPts val="0"/>
              </a:spcAft>
              <a:defRPr/>
            </a:pPr>
            <a:endParaRPr lang="en-US" sz="6200" b="1" dirty="0" smtClean="0">
              <a:solidFill>
                <a:schemeClr val="tx1"/>
              </a:solidFill>
              <a:latin typeface="+mn-lt"/>
            </a:endParaRPr>
          </a:p>
          <a:p>
            <a:pPr algn="ctr" eaLnBrk="1" fontAlgn="auto" hangingPunct="1">
              <a:spcAft>
                <a:spcPts val="0"/>
              </a:spcAft>
              <a:defRPr/>
            </a:pPr>
            <a:endParaRPr lang="en-US" sz="6200" b="1" dirty="0" smtClean="0">
              <a:solidFill>
                <a:schemeClr val="tx1"/>
              </a:solidFill>
              <a:latin typeface="+mn-lt"/>
            </a:endParaRPr>
          </a:p>
          <a:p>
            <a:pPr algn="ctr" eaLnBrk="1" fontAlgn="auto" hangingPunct="1">
              <a:spcAft>
                <a:spcPts val="0"/>
              </a:spcAft>
              <a:defRPr/>
            </a:pPr>
            <a:endParaRPr lang="en-US" sz="1800" b="1" dirty="0" smtClean="0">
              <a:solidFill>
                <a:schemeClr val="tx1"/>
              </a:solidFill>
            </a:endParaRPr>
          </a:p>
          <a:p>
            <a:pPr algn="ctr" eaLnBrk="1" fontAlgn="auto" hangingPunct="1">
              <a:spcAft>
                <a:spcPts val="0"/>
              </a:spcAft>
              <a:defRPr/>
            </a:pPr>
            <a:endParaRPr lang="en-US" sz="1800" b="1" dirty="0" smtClean="0">
              <a:solidFill>
                <a:schemeClr val="tx1"/>
              </a:solidFill>
            </a:endParaRPr>
          </a:p>
          <a:p>
            <a:pPr algn="ctr" eaLnBrk="1" fontAlgn="auto" hangingPunct="1">
              <a:spcAft>
                <a:spcPts val="0"/>
              </a:spcAft>
              <a:defRPr/>
            </a:pPr>
            <a:endParaRPr lang="en-US" sz="2900" b="1" dirty="0" smtClean="0">
              <a:solidFill>
                <a:schemeClr val="tx1"/>
              </a:solidFill>
              <a:latin typeface="+mn-lt"/>
            </a:endParaRPr>
          </a:p>
          <a:p>
            <a:pPr algn="ctr" eaLnBrk="1" fontAlgn="auto" hangingPunct="1">
              <a:spcAft>
                <a:spcPts val="0"/>
              </a:spcAft>
              <a:defRPr/>
            </a:pPr>
            <a:endParaRPr lang="en-US" sz="2900" b="1" dirty="0" smtClean="0">
              <a:solidFill>
                <a:schemeClr val="tx1"/>
              </a:solidFill>
              <a:latin typeface="+mn-lt"/>
            </a:endParaRPr>
          </a:p>
          <a:p>
            <a:pPr eaLnBrk="1" fontAlgn="auto" hangingPunct="1">
              <a:spcAft>
                <a:spcPts val="0"/>
              </a:spcAft>
              <a:buFont typeface="Wingdings 3"/>
              <a:buNone/>
              <a:defRPr/>
            </a:pPr>
            <a:endParaRPr lang="en-US" sz="1800" dirty="0" smtClean="0">
              <a:solidFill>
                <a:schemeClr val="bg2"/>
              </a:solidFill>
            </a:endParaRPr>
          </a:p>
        </p:txBody>
      </p:sp>
      <p:sp>
        <p:nvSpPr>
          <p:cNvPr id="9220" name="Text Box 5"/>
          <p:cNvSpPr txBox="1">
            <a:spLocks noChangeArrowheads="1"/>
          </p:cNvSpPr>
          <p:nvPr/>
        </p:nvSpPr>
        <p:spPr bwMode="auto">
          <a:xfrm>
            <a:off x="914400" y="6046788"/>
            <a:ext cx="73152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10000"/>
              </a:spcBef>
              <a:spcAft>
                <a:spcPct val="10000"/>
              </a:spcAft>
            </a:pPr>
            <a:r>
              <a:rPr lang="en-US" sz="1000" dirty="0">
                <a:latin typeface="Verdana" pitchFamily="34" charset="0"/>
              </a:rPr>
              <a:t>Powers Pyles Sutter &amp; Verville, PC     1501 M Street, NW, Seventh Floor     Washington, DC  20005</a:t>
            </a:r>
          </a:p>
          <a:p>
            <a:pPr algn="ctr" eaLnBrk="1" hangingPunct="1">
              <a:spcBef>
                <a:spcPct val="10000"/>
              </a:spcBef>
              <a:spcAft>
                <a:spcPct val="10000"/>
              </a:spcAft>
            </a:pPr>
            <a:r>
              <a:rPr lang="en-US" sz="1000" dirty="0">
                <a:latin typeface="Verdana" pitchFamily="34" charset="0"/>
              </a:rPr>
              <a:t>Telephone: (202) 466-6550     Fax: (202) 785-1756     www.ppsv.com</a:t>
            </a:r>
          </a:p>
        </p:txBody>
      </p:sp>
    </p:spTree>
    <p:extLst>
      <p:ext uri="{BB962C8B-B14F-4D97-AF65-F5344CB8AC3E}">
        <p14:creationId xmlns:p14="http://schemas.microsoft.com/office/powerpoint/2010/main" val="855435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dirty="0" smtClean="0">
                <a:latin typeface="+mj-lt"/>
              </a:rPr>
              <a:t>WHETHER AND WHO?</a:t>
            </a:r>
            <a:endParaRPr lang="en-US" dirty="0" smtClean="0">
              <a:latin typeface="+mj-lt"/>
            </a:endParaRPr>
          </a:p>
          <a:p>
            <a:pPr marL="0" indent="0" algn="ctr">
              <a:buNone/>
            </a:pPr>
            <a:endParaRPr lang="en-US" dirty="0"/>
          </a:p>
          <a:p>
            <a:pPr marL="0" indent="0">
              <a:buNone/>
            </a:pPr>
            <a:r>
              <a:rPr lang="en-US" sz="2400" dirty="0" smtClean="0">
                <a:latin typeface="+mn-lt"/>
              </a:rPr>
              <a:t>Outside Counsel</a:t>
            </a:r>
          </a:p>
          <a:p>
            <a:pPr>
              <a:buFont typeface="Wingdings" panose="05000000000000000000" pitchFamily="2" charset="2"/>
              <a:buChar char="Ø"/>
            </a:pPr>
            <a:r>
              <a:rPr lang="en-US" sz="2400" dirty="0" smtClean="0">
                <a:latin typeface="+mn-lt"/>
              </a:rPr>
              <a:t>prudent choice if any potential to garner interest from government enforcement agencies</a:t>
            </a:r>
          </a:p>
          <a:p>
            <a:pPr>
              <a:buFont typeface="Wingdings" panose="05000000000000000000" pitchFamily="2" charset="2"/>
              <a:buChar char="Ø"/>
            </a:pPr>
            <a:r>
              <a:rPr lang="en-US" sz="2400" dirty="0" smtClean="0">
                <a:latin typeface="+mn-lt"/>
              </a:rPr>
              <a:t>widespread activity</a:t>
            </a:r>
          </a:p>
          <a:p>
            <a:pPr>
              <a:buFont typeface="Wingdings" panose="05000000000000000000" pitchFamily="2" charset="2"/>
              <a:buChar char="Ø"/>
            </a:pPr>
            <a:r>
              <a:rPr lang="en-US" sz="2400" dirty="0" smtClean="0">
                <a:latin typeface="+mn-lt"/>
              </a:rPr>
              <a:t>high-level employees involved</a:t>
            </a:r>
          </a:p>
          <a:p>
            <a:pPr>
              <a:buFont typeface="Wingdings" panose="05000000000000000000" pitchFamily="2" charset="2"/>
              <a:buChar char="Ø"/>
            </a:pPr>
            <a:r>
              <a:rPr lang="en-US" sz="2400" dirty="0" smtClean="0">
                <a:latin typeface="+mn-lt"/>
              </a:rPr>
              <a:t>adverse publicity</a:t>
            </a:r>
            <a:endParaRPr lang="en-US" sz="2400" dirty="0">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10</a:t>
            </a:fld>
            <a:endParaRPr lang="en-US" dirty="0"/>
          </a:p>
        </p:txBody>
      </p:sp>
    </p:spTree>
    <p:extLst>
      <p:ext uri="{BB962C8B-B14F-4D97-AF65-F5344CB8AC3E}">
        <p14:creationId xmlns:p14="http://schemas.microsoft.com/office/powerpoint/2010/main" val="1597303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dirty="0" smtClean="0">
                <a:latin typeface="+mj-lt"/>
              </a:rPr>
              <a:t>WHETHER AND WHO?</a:t>
            </a:r>
          </a:p>
          <a:p>
            <a:pPr marL="0" indent="0">
              <a:buNone/>
            </a:pPr>
            <a:endParaRPr lang="en-US" dirty="0"/>
          </a:p>
          <a:p>
            <a:pPr marL="0" indent="0">
              <a:buNone/>
            </a:pPr>
            <a:r>
              <a:rPr lang="en-US" sz="2400" dirty="0" smtClean="0">
                <a:latin typeface="+mn-lt"/>
              </a:rPr>
              <a:t>Regular outside counsel versus firm with no prior involvement with matters at issue.  </a:t>
            </a:r>
          </a:p>
          <a:p>
            <a:pPr marL="0" indent="0">
              <a:buNone/>
            </a:pPr>
            <a:endParaRPr lang="en-US" sz="2400" dirty="0">
              <a:latin typeface="+mn-lt"/>
            </a:endParaRPr>
          </a:p>
          <a:p>
            <a:pPr marL="0" indent="0">
              <a:buNone/>
            </a:pPr>
            <a:r>
              <a:rPr lang="en-US" sz="2400" dirty="0" smtClean="0">
                <a:latin typeface="+mn-lt"/>
              </a:rPr>
              <a:t>Adjunct “Who” Question—Who is client?</a:t>
            </a:r>
          </a:p>
          <a:p>
            <a:pPr>
              <a:buFont typeface="Wingdings" panose="05000000000000000000" pitchFamily="2" charset="2"/>
              <a:buChar char="Ø"/>
            </a:pPr>
            <a:r>
              <a:rPr lang="en-US" sz="2400" dirty="0" smtClean="0">
                <a:latin typeface="+mn-lt"/>
              </a:rPr>
              <a:t>independent of management</a:t>
            </a:r>
          </a:p>
          <a:p>
            <a:pPr>
              <a:buFont typeface="Wingdings" panose="05000000000000000000" pitchFamily="2" charset="2"/>
              <a:buChar char="Ø"/>
            </a:pPr>
            <a:r>
              <a:rPr lang="en-US" sz="2400" dirty="0" smtClean="0">
                <a:latin typeface="+mn-lt"/>
              </a:rPr>
              <a:t>independent committee, e.g. audit</a:t>
            </a:r>
          </a:p>
          <a:p>
            <a:pPr>
              <a:buFont typeface="Wingdings" panose="05000000000000000000" pitchFamily="2" charset="2"/>
              <a:buChar char="Ø"/>
            </a:pPr>
            <a:r>
              <a:rPr lang="en-US" sz="2400" dirty="0" smtClean="0">
                <a:latin typeface="+mn-lt"/>
              </a:rPr>
              <a:t>special committee of independent directors</a:t>
            </a: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11</a:t>
            </a:fld>
            <a:endParaRPr lang="en-US" dirty="0"/>
          </a:p>
        </p:txBody>
      </p:sp>
    </p:spTree>
    <p:extLst>
      <p:ext uri="{BB962C8B-B14F-4D97-AF65-F5344CB8AC3E}">
        <p14:creationId xmlns:p14="http://schemas.microsoft.com/office/powerpoint/2010/main" val="1346581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THE INVESTIGATION</a:t>
            </a:r>
          </a:p>
          <a:p>
            <a:pPr marL="0" indent="0">
              <a:buNone/>
            </a:pPr>
            <a:endParaRPr lang="en-US" dirty="0">
              <a:latin typeface="+mj-lt"/>
            </a:endParaRPr>
          </a:p>
          <a:p>
            <a:pPr marL="0" indent="0">
              <a:buNone/>
            </a:pPr>
            <a:r>
              <a:rPr lang="en-US" sz="2400" dirty="0" smtClean="0">
                <a:latin typeface="+mn-lt"/>
              </a:rPr>
              <a:t>Define the Scope</a:t>
            </a:r>
          </a:p>
          <a:p>
            <a:pPr marL="0" indent="0">
              <a:buNone/>
            </a:pPr>
            <a:r>
              <a:rPr lang="en-US" sz="2400" dirty="0" smtClean="0">
                <a:latin typeface="+mn-lt"/>
              </a:rPr>
              <a:t>Investigative Team</a:t>
            </a:r>
          </a:p>
          <a:p>
            <a:pPr marL="0" indent="0">
              <a:buNone/>
            </a:pPr>
            <a:r>
              <a:rPr lang="en-US" sz="2400" dirty="0" smtClean="0">
                <a:latin typeface="+mn-lt"/>
              </a:rPr>
              <a:t>Fact Gathering</a:t>
            </a:r>
          </a:p>
          <a:p>
            <a:pPr marL="0" indent="0">
              <a:buNone/>
            </a:pPr>
            <a:r>
              <a:rPr lang="en-US" sz="2400" dirty="0">
                <a:latin typeface="+mn-lt"/>
              </a:rPr>
              <a:t>	</a:t>
            </a:r>
            <a:r>
              <a:rPr lang="en-US" sz="2400" dirty="0" smtClean="0">
                <a:latin typeface="+mn-lt"/>
              </a:rPr>
              <a:t>Documents</a:t>
            </a:r>
          </a:p>
          <a:p>
            <a:pPr marL="0" indent="0">
              <a:buNone/>
            </a:pPr>
            <a:r>
              <a:rPr lang="en-US" sz="2400" dirty="0">
                <a:latin typeface="+mn-lt"/>
              </a:rPr>
              <a:t>	</a:t>
            </a:r>
            <a:r>
              <a:rPr lang="en-US" sz="2400" dirty="0" smtClean="0">
                <a:latin typeface="+mn-lt"/>
              </a:rPr>
              <a:t>Interviews</a:t>
            </a:r>
          </a:p>
          <a:p>
            <a:pPr marL="0" indent="0">
              <a:buNone/>
            </a:pPr>
            <a:r>
              <a:rPr lang="en-US" altLang="en-US" sz="2400" dirty="0" smtClean="0">
                <a:latin typeface="+mn-lt"/>
              </a:rPr>
              <a:t>Review, assess, and report findings</a:t>
            </a:r>
          </a:p>
          <a:p>
            <a:pPr marL="0" indent="0">
              <a:buNone/>
            </a:pPr>
            <a:r>
              <a:rPr lang="en-US" altLang="en-US" sz="2400" dirty="0" smtClean="0">
                <a:latin typeface="+mn-lt"/>
              </a:rPr>
              <a:t>Corrective</a:t>
            </a:r>
            <a:r>
              <a:rPr lang="en-US" altLang="en-US" sz="2400" dirty="0">
                <a:latin typeface="+mn-lt"/>
              </a:rPr>
              <a:t>, remedial, and disciplinary actions (if necessary)</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12</a:t>
            </a:fld>
            <a:endParaRPr lang="en-US" dirty="0"/>
          </a:p>
        </p:txBody>
      </p:sp>
    </p:spTree>
    <p:extLst>
      <p:ext uri="{BB962C8B-B14F-4D97-AF65-F5344CB8AC3E}">
        <p14:creationId xmlns:p14="http://schemas.microsoft.com/office/powerpoint/2010/main" val="4194121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THE SCOPE</a:t>
            </a:r>
          </a:p>
          <a:p>
            <a:pPr marL="0" indent="0" algn="ctr">
              <a:buNone/>
            </a:pPr>
            <a:endParaRPr lang="en-US" dirty="0"/>
          </a:p>
          <a:p>
            <a:pPr>
              <a:buFont typeface="Wingdings" panose="05000000000000000000" pitchFamily="2" charset="2"/>
              <a:buChar char="Ø"/>
            </a:pPr>
            <a:r>
              <a:rPr lang="en-US" sz="2400" dirty="0" smtClean="0">
                <a:latin typeface="+mn-lt"/>
              </a:rPr>
              <a:t>Identify the issues</a:t>
            </a:r>
          </a:p>
          <a:p>
            <a:pPr marL="679450" lvl="2" indent="0">
              <a:buNone/>
            </a:pPr>
            <a:r>
              <a:rPr lang="en-US" dirty="0" smtClean="0">
                <a:latin typeface="+mn-lt"/>
              </a:rPr>
              <a:t>May need to revisit as investigation</a:t>
            </a:r>
          </a:p>
          <a:p>
            <a:pPr marL="679450" lvl="2" indent="0">
              <a:buNone/>
            </a:pPr>
            <a:r>
              <a:rPr lang="en-US" dirty="0" smtClean="0">
                <a:latin typeface="+mn-lt"/>
              </a:rPr>
              <a:t>unfolds</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Identify the documents</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Identify the witnesses</a:t>
            </a:r>
            <a:endParaRPr lang="en-US" sz="2400" dirty="0">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13</a:t>
            </a:fld>
            <a:endParaRPr lang="en-US" dirty="0"/>
          </a:p>
        </p:txBody>
      </p:sp>
    </p:spTree>
    <p:extLst>
      <p:ext uri="{BB962C8B-B14F-4D97-AF65-F5344CB8AC3E}">
        <p14:creationId xmlns:p14="http://schemas.microsoft.com/office/powerpoint/2010/main" val="2345383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THE INVESTIGATIVE TEAM</a:t>
            </a:r>
          </a:p>
          <a:p>
            <a:pPr marL="0" indent="0" algn="ctr">
              <a:buNone/>
            </a:pPr>
            <a:endParaRPr lang="en-US" dirty="0"/>
          </a:p>
          <a:p>
            <a:pPr>
              <a:buFont typeface="Wingdings" panose="05000000000000000000" pitchFamily="2" charset="2"/>
              <a:buChar char="Ø"/>
            </a:pPr>
            <a:r>
              <a:rPr lang="en-US" sz="2400" dirty="0" smtClean="0">
                <a:latin typeface="+mn-lt"/>
              </a:rPr>
              <a:t>Establish lines of reporting and supervision</a:t>
            </a:r>
          </a:p>
          <a:p>
            <a:pPr marL="0" indent="0">
              <a:buNone/>
            </a:pPr>
            <a:endParaRPr lang="en-US" sz="2400" dirty="0" smtClean="0">
              <a:latin typeface="+mn-lt"/>
            </a:endParaRPr>
          </a:p>
          <a:p>
            <a:pPr>
              <a:buFont typeface="Wingdings" panose="05000000000000000000" pitchFamily="2" charset="2"/>
              <a:buChar char="Ø"/>
            </a:pPr>
            <a:r>
              <a:rPr lang="en-US" sz="2400" dirty="0" smtClean="0">
                <a:latin typeface="+mn-lt"/>
              </a:rPr>
              <a:t>Identify primary corporate contact for collecting documents, scheduling interviews</a:t>
            </a:r>
          </a:p>
          <a:p>
            <a:pPr marL="0" indent="0">
              <a:buNone/>
            </a:pPr>
            <a:endParaRPr lang="en-US" sz="2400" dirty="0" smtClean="0">
              <a:latin typeface="+mn-lt"/>
            </a:endParaRPr>
          </a:p>
          <a:p>
            <a:pPr>
              <a:buFont typeface="Wingdings" panose="05000000000000000000" pitchFamily="2" charset="2"/>
              <a:buChar char="Ø"/>
            </a:pPr>
            <a:r>
              <a:rPr lang="en-US" sz="2400" dirty="0" smtClean="0">
                <a:latin typeface="+mn-lt"/>
              </a:rPr>
              <a:t>Determine if consultants are required.</a:t>
            </a:r>
            <a:endParaRPr lang="en-US" sz="2400" dirty="0">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14</a:t>
            </a:fld>
            <a:endParaRPr lang="en-US" dirty="0"/>
          </a:p>
        </p:txBody>
      </p:sp>
    </p:spTree>
    <p:extLst>
      <p:ext uri="{BB962C8B-B14F-4D97-AF65-F5344CB8AC3E}">
        <p14:creationId xmlns:p14="http://schemas.microsoft.com/office/powerpoint/2010/main" val="1495068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81000" y="152400"/>
            <a:ext cx="8534400" cy="5867400"/>
          </a:xfrm>
        </p:spPr>
        <p:txBody>
          <a:bodyPr/>
          <a:lstStyle/>
          <a:p>
            <a:pPr marL="0" indent="0" algn="ctr">
              <a:buNone/>
            </a:pPr>
            <a:r>
              <a:rPr lang="en-US" b="1" u="sng" dirty="0" smtClean="0">
                <a:latin typeface="+mj-lt"/>
              </a:rPr>
              <a:t>FACTS—THE DOCUMENTS</a:t>
            </a:r>
            <a:endParaRPr lang="en-US" dirty="0" smtClean="0">
              <a:latin typeface="+mj-lt"/>
            </a:endParaRPr>
          </a:p>
          <a:p>
            <a:pPr marL="0" indent="0">
              <a:buNone/>
            </a:pPr>
            <a:endParaRPr lang="en-US" sz="2400" dirty="0" smtClean="0">
              <a:latin typeface="+mn-lt"/>
            </a:endParaRPr>
          </a:p>
          <a:p>
            <a:pPr marL="0" indent="0">
              <a:buNone/>
            </a:pPr>
            <a:r>
              <a:rPr lang="en-US" sz="2400" dirty="0" smtClean="0">
                <a:latin typeface="+mn-lt"/>
              </a:rPr>
              <a:t>Importance of documents</a:t>
            </a:r>
          </a:p>
          <a:p>
            <a:pPr>
              <a:buFont typeface="Wingdings" panose="05000000000000000000" pitchFamily="2" charset="2"/>
              <a:buChar char="Ø"/>
            </a:pPr>
            <a:r>
              <a:rPr lang="en-US" altLang="en-US" sz="2400" dirty="0" smtClean="0">
                <a:latin typeface="+mn-lt"/>
              </a:rPr>
              <a:t>Documents </a:t>
            </a:r>
            <a:r>
              <a:rPr lang="en-US" altLang="en-US" sz="2400" dirty="0">
                <a:latin typeface="+mn-lt"/>
              </a:rPr>
              <a:t>drive </a:t>
            </a:r>
            <a:r>
              <a:rPr lang="en-US" altLang="en-US" sz="2400" dirty="0" smtClean="0">
                <a:latin typeface="+mn-lt"/>
              </a:rPr>
              <a:t>government </a:t>
            </a:r>
            <a:r>
              <a:rPr lang="en-US" altLang="en-US" sz="2400" dirty="0">
                <a:latin typeface="+mn-lt"/>
              </a:rPr>
              <a:t>and internal </a:t>
            </a:r>
            <a:r>
              <a:rPr lang="en-US" altLang="en-US" sz="2400" dirty="0" smtClean="0">
                <a:latin typeface="+mn-lt"/>
              </a:rPr>
              <a:t>investigations</a:t>
            </a:r>
            <a:endParaRPr lang="en-US" sz="2400" dirty="0">
              <a:latin typeface="+mn-lt"/>
            </a:endParaRPr>
          </a:p>
          <a:p>
            <a:pPr marL="0" indent="0">
              <a:buNone/>
            </a:pPr>
            <a:r>
              <a:rPr lang="en-US" sz="2400" dirty="0" smtClean="0">
                <a:latin typeface="+mn-lt"/>
              </a:rPr>
              <a:t>Litigation Hold</a:t>
            </a:r>
          </a:p>
          <a:p>
            <a:pPr eaLnBrk="1" hangingPunct="1">
              <a:lnSpc>
                <a:spcPct val="90000"/>
              </a:lnSpc>
              <a:buFont typeface="Wingdings" panose="05000000000000000000" pitchFamily="2" charset="2"/>
              <a:buChar char="Ø"/>
            </a:pPr>
            <a:r>
              <a:rPr lang="en-US" altLang="en-US" sz="2400" dirty="0" smtClean="0">
                <a:latin typeface="+mn-lt"/>
              </a:rPr>
              <a:t>Preservation </a:t>
            </a:r>
            <a:r>
              <a:rPr lang="en-US" altLang="en-US" sz="2400" dirty="0">
                <a:latin typeface="+mn-lt"/>
              </a:rPr>
              <a:t>of documents/Document </a:t>
            </a:r>
            <a:r>
              <a:rPr lang="en-US" altLang="en-US" sz="2400" dirty="0" smtClean="0">
                <a:latin typeface="+mn-lt"/>
              </a:rPr>
              <a:t>Hold</a:t>
            </a:r>
          </a:p>
          <a:p>
            <a:pPr lvl="1" eaLnBrk="1" hangingPunct="1">
              <a:lnSpc>
                <a:spcPct val="90000"/>
              </a:lnSpc>
              <a:buFont typeface="Wingdings" panose="05000000000000000000" pitchFamily="2" charset="2"/>
              <a:buChar char="Ø"/>
            </a:pPr>
            <a:r>
              <a:rPr lang="en-US" altLang="en-US" sz="2400" dirty="0" smtClean="0">
                <a:solidFill>
                  <a:schemeClr val="tx1"/>
                </a:solidFill>
                <a:latin typeface="+mn-lt"/>
              </a:rPr>
              <a:t>Consider whether to put </a:t>
            </a:r>
            <a:r>
              <a:rPr lang="en-US" altLang="en-US" sz="2400" dirty="0">
                <a:solidFill>
                  <a:schemeClr val="tx1"/>
                </a:solidFill>
                <a:latin typeface="+mn-lt"/>
              </a:rPr>
              <a:t>document hold in </a:t>
            </a:r>
            <a:r>
              <a:rPr lang="en-US" altLang="en-US" sz="2400" dirty="0" smtClean="0">
                <a:solidFill>
                  <a:schemeClr val="tx1"/>
                </a:solidFill>
                <a:latin typeface="+mn-lt"/>
              </a:rPr>
              <a:t>writing</a:t>
            </a:r>
          </a:p>
          <a:p>
            <a:pPr lvl="1" eaLnBrk="1" hangingPunct="1">
              <a:lnSpc>
                <a:spcPct val="90000"/>
              </a:lnSpc>
              <a:buFont typeface="Wingdings" panose="05000000000000000000" pitchFamily="2" charset="2"/>
              <a:buChar char="Ø"/>
            </a:pPr>
            <a:r>
              <a:rPr lang="en-US" altLang="en-US" sz="2400" dirty="0" smtClean="0">
                <a:solidFill>
                  <a:schemeClr val="tx1"/>
                </a:solidFill>
                <a:latin typeface="+mn-lt"/>
              </a:rPr>
              <a:t>Review/Suspend </a:t>
            </a:r>
            <a:r>
              <a:rPr lang="en-US" altLang="en-US" sz="2400" dirty="0">
                <a:solidFill>
                  <a:schemeClr val="tx1"/>
                </a:solidFill>
                <a:latin typeface="+mn-lt"/>
              </a:rPr>
              <a:t>document retention policy; retain everything until further </a:t>
            </a:r>
            <a:r>
              <a:rPr lang="en-US" altLang="en-US" sz="2400" dirty="0" smtClean="0">
                <a:solidFill>
                  <a:schemeClr val="tx1"/>
                </a:solidFill>
                <a:latin typeface="+mn-lt"/>
              </a:rPr>
              <a:t>notice</a:t>
            </a:r>
          </a:p>
          <a:p>
            <a:pPr lvl="1" eaLnBrk="1" hangingPunct="1">
              <a:lnSpc>
                <a:spcPct val="90000"/>
              </a:lnSpc>
              <a:buFont typeface="Wingdings" panose="05000000000000000000" pitchFamily="2" charset="2"/>
              <a:buChar char="Ø"/>
            </a:pPr>
            <a:r>
              <a:rPr lang="en-US" altLang="en-US" sz="2400" dirty="0" smtClean="0">
                <a:solidFill>
                  <a:schemeClr val="tx1"/>
                </a:solidFill>
                <a:latin typeface="+mn-lt"/>
              </a:rPr>
              <a:t>Cease </a:t>
            </a:r>
            <a:r>
              <a:rPr lang="en-US" altLang="en-US" sz="2400" dirty="0">
                <a:solidFill>
                  <a:schemeClr val="tx1"/>
                </a:solidFill>
                <a:latin typeface="+mn-lt"/>
              </a:rPr>
              <a:t>destruction of documents in normal course of document retention policy and </a:t>
            </a:r>
            <a:r>
              <a:rPr lang="en-US" altLang="en-US" sz="2400" dirty="0" smtClean="0">
                <a:solidFill>
                  <a:schemeClr val="tx1"/>
                </a:solidFill>
                <a:latin typeface="+mn-lt"/>
              </a:rPr>
              <a:t>practices</a:t>
            </a:r>
          </a:p>
          <a:p>
            <a:pPr lvl="1" eaLnBrk="1" hangingPunct="1">
              <a:lnSpc>
                <a:spcPct val="90000"/>
              </a:lnSpc>
              <a:buFont typeface="Wingdings" panose="05000000000000000000" pitchFamily="2" charset="2"/>
              <a:buChar char="Ø"/>
            </a:pPr>
            <a:r>
              <a:rPr lang="en-US" altLang="en-US" sz="2400" dirty="0" smtClean="0">
                <a:solidFill>
                  <a:schemeClr val="tx1"/>
                </a:solidFill>
                <a:latin typeface="+mn-lt"/>
              </a:rPr>
              <a:t>Helps </a:t>
            </a:r>
            <a:r>
              <a:rPr lang="en-US" altLang="en-US" sz="2400" dirty="0">
                <a:solidFill>
                  <a:schemeClr val="tx1"/>
                </a:solidFill>
                <a:latin typeface="+mn-lt"/>
              </a:rPr>
              <a:t>to ensure availability of documents for review</a:t>
            </a:r>
          </a:p>
          <a:p>
            <a:pPr lvl="1">
              <a:lnSpc>
                <a:spcPct val="90000"/>
              </a:lnSpc>
              <a:buFont typeface="Wingdings" panose="05000000000000000000" pitchFamily="2" charset="2"/>
              <a:buChar char="Ø"/>
            </a:pPr>
            <a:r>
              <a:rPr lang="en-US" altLang="en-US" sz="2400" dirty="0">
                <a:solidFill>
                  <a:schemeClr val="tx1"/>
                </a:solidFill>
                <a:latin typeface="+mn-lt"/>
              </a:rPr>
              <a:t>Prevents potential obstruction of justice issues should the Government later audit, investigate or otherwise get involved</a:t>
            </a:r>
          </a:p>
          <a:p>
            <a:pPr marL="690562" lvl="2" indent="0">
              <a:lnSpc>
                <a:spcPct val="90000"/>
              </a:lnSpc>
              <a:buNone/>
            </a:pPr>
            <a:endParaRPr lang="en-US" altLang="en-US" dirty="0">
              <a:latin typeface="+mn-lt"/>
            </a:endParaRPr>
          </a:p>
          <a:p>
            <a:pPr marL="0" indent="0">
              <a:buNone/>
            </a:pPr>
            <a:endParaRPr lang="en-US" dirty="0" smtClean="0"/>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15</a:t>
            </a:fld>
            <a:endParaRPr lang="en-US" dirty="0"/>
          </a:p>
        </p:txBody>
      </p:sp>
    </p:spTree>
    <p:extLst>
      <p:ext uri="{BB962C8B-B14F-4D97-AF65-F5344CB8AC3E}">
        <p14:creationId xmlns:p14="http://schemas.microsoft.com/office/powerpoint/2010/main" val="3168049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FACTS—THE DOCUMENTS</a:t>
            </a:r>
          </a:p>
          <a:p>
            <a:pPr marL="0" indent="0" algn="ctr">
              <a:buNone/>
            </a:pPr>
            <a:endParaRPr lang="en-US" dirty="0"/>
          </a:p>
          <a:p>
            <a:pPr marL="0" indent="0">
              <a:buNone/>
            </a:pPr>
            <a:r>
              <a:rPr lang="en-US" sz="2400" dirty="0">
                <a:latin typeface="+mn-lt"/>
              </a:rPr>
              <a:t>Document </a:t>
            </a:r>
            <a:r>
              <a:rPr lang="en-US" sz="2400" dirty="0" smtClean="0">
                <a:latin typeface="+mn-lt"/>
              </a:rPr>
              <a:t>Gathering</a:t>
            </a:r>
          </a:p>
          <a:p>
            <a:pPr marL="0" indent="0">
              <a:buNone/>
            </a:pPr>
            <a:r>
              <a:rPr lang="en-US" altLang="en-US" sz="2400" dirty="0" smtClean="0">
                <a:latin typeface="+mn-lt"/>
              </a:rPr>
              <a:t>Use </a:t>
            </a:r>
            <a:r>
              <a:rPr lang="en-US" altLang="en-US" sz="2400" dirty="0">
                <a:latin typeface="+mn-lt"/>
              </a:rPr>
              <a:t>of IT specialists for electronic retention and gathering of electronic </a:t>
            </a:r>
            <a:r>
              <a:rPr lang="en-US" altLang="en-US" sz="2400" dirty="0" smtClean="0">
                <a:latin typeface="+mn-lt"/>
              </a:rPr>
              <a:t>documents</a:t>
            </a:r>
            <a:r>
              <a:rPr lang="en-US" altLang="en-US" sz="2400" dirty="0">
                <a:latin typeface="+mn-lt"/>
              </a:rPr>
              <a:t>	</a:t>
            </a:r>
            <a:endParaRPr lang="en-US" sz="2400" dirty="0">
              <a:latin typeface="+mn-lt"/>
            </a:endParaRPr>
          </a:p>
          <a:p>
            <a:pPr marL="0" indent="0">
              <a:buNone/>
            </a:pPr>
            <a:endParaRPr lang="en-US" sz="2400" dirty="0">
              <a:latin typeface="+mn-lt"/>
            </a:endParaRPr>
          </a:p>
          <a:p>
            <a:pPr marL="0" indent="0">
              <a:buNone/>
            </a:pPr>
            <a:r>
              <a:rPr lang="en-US" sz="2400" dirty="0">
                <a:latin typeface="+mn-lt"/>
              </a:rPr>
              <a:t>Document Review</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16</a:t>
            </a:fld>
            <a:endParaRPr lang="en-US" dirty="0"/>
          </a:p>
        </p:txBody>
      </p:sp>
    </p:spTree>
    <p:extLst>
      <p:ext uri="{BB962C8B-B14F-4D97-AF65-F5344CB8AC3E}">
        <p14:creationId xmlns:p14="http://schemas.microsoft.com/office/powerpoint/2010/main" val="3373126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FACTS—THE WITNESSES</a:t>
            </a:r>
            <a:endParaRPr lang="en-US" dirty="0" smtClean="0">
              <a:latin typeface="+mj-lt"/>
            </a:endParaRPr>
          </a:p>
          <a:p>
            <a:pPr marL="0" indent="0" algn="ctr">
              <a:buNone/>
            </a:pPr>
            <a:endParaRPr lang="en-US" b="1" u="sng" dirty="0"/>
          </a:p>
          <a:p>
            <a:pPr marL="0" indent="0">
              <a:buNone/>
            </a:pPr>
            <a:r>
              <a:rPr lang="en-US" sz="2400" dirty="0" smtClean="0">
                <a:latin typeface="+mn-lt"/>
              </a:rPr>
              <a:t>Joint Representation Issues</a:t>
            </a:r>
          </a:p>
          <a:p>
            <a:pPr>
              <a:buFont typeface="Wingdings" panose="05000000000000000000" pitchFamily="2" charset="2"/>
              <a:buChar char="Ø"/>
            </a:pPr>
            <a:r>
              <a:rPr lang="en-US" sz="2400" dirty="0" smtClean="0">
                <a:latin typeface="+mn-lt"/>
              </a:rPr>
              <a:t>Usually, only represent entity, not officers or directors</a:t>
            </a:r>
          </a:p>
          <a:p>
            <a:pPr marL="0" indent="0">
              <a:buNone/>
            </a:pPr>
            <a:r>
              <a:rPr lang="en-US" sz="2400" dirty="0">
                <a:latin typeface="+mn-lt"/>
              </a:rPr>
              <a:t>	</a:t>
            </a:r>
            <a:endParaRPr lang="en-US" sz="2400" dirty="0" smtClean="0">
              <a:latin typeface="+mn-lt"/>
            </a:endParaRPr>
          </a:p>
          <a:p>
            <a:pPr marL="0" indent="0">
              <a:buNone/>
            </a:pPr>
            <a:r>
              <a:rPr lang="en-US" sz="2400" dirty="0" smtClean="0">
                <a:latin typeface="+mn-lt"/>
              </a:rPr>
              <a:t>Counsel for Employees</a:t>
            </a:r>
          </a:p>
          <a:p>
            <a:pPr>
              <a:buFont typeface="Wingdings" panose="05000000000000000000" pitchFamily="2" charset="2"/>
              <a:buChar char="Ø"/>
            </a:pPr>
            <a:r>
              <a:rPr lang="en-US" sz="2400" dirty="0" smtClean="0">
                <a:latin typeface="+mn-lt"/>
              </a:rPr>
              <a:t>Not usually an issue if not in response to government investigation</a:t>
            </a:r>
          </a:p>
          <a:p>
            <a:pPr>
              <a:buFont typeface="Wingdings" panose="05000000000000000000" pitchFamily="2" charset="2"/>
              <a:buChar char="Ø"/>
            </a:pPr>
            <a:r>
              <a:rPr lang="en-US" sz="2400" dirty="0" smtClean="0">
                <a:latin typeface="+mn-lt"/>
              </a:rPr>
              <a:t>If so, issues of separate representation and indemnification</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17</a:t>
            </a:fld>
            <a:endParaRPr lang="en-US" dirty="0"/>
          </a:p>
        </p:txBody>
      </p:sp>
    </p:spTree>
    <p:extLst>
      <p:ext uri="{BB962C8B-B14F-4D97-AF65-F5344CB8AC3E}">
        <p14:creationId xmlns:p14="http://schemas.microsoft.com/office/powerpoint/2010/main" val="11850432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FACTS—THE WITNESSE</a:t>
            </a:r>
            <a:r>
              <a:rPr lang="en-US" b="1" u="sng" dirty="0" smtClean="0"/>
              <a:t>S</a:t>
            </a:r>
          </a:p>
          <a:p>
            <a:pPr marL="0" indent="0" algn="ctr">
              <a:buNone/>
            </a:pPr>
            <a:endParaRPr lang="en-US" dirty="0"/>
          </a:p>
          <a:p>
            <a:pPr marL="0" indent="0">
              <a:buNone/>
            </a:pPr>
            <a:r>
              <a:rPr lang="en-US" sz="2800" dirty="0">
                <a:latin typeface="+mn-lt"/>
              </a:rPr>
              <a:t>Rules for </a:t>
            </a:r>
            <a:r>
              <a:rPr lang="en-US" sz="2800" dirty="0" smtClean="0">
                <a:latin typeface="+mn-lt"/>
              </a:rPr>
              <a:t>Interviewing</a:t>
            </a:r>
            <a:endParaRPr lang="en-US" sz="2800" dirty="0">
              <a:latin typeface="+mn-lt"/>
            </a:endParaRPr>
          </a:p>
          <a:p>
            <a:pPr>
              <a:buFont typeface="Wingdings" panose="05000000000000000000" pitchFamily="2" charset="2"/>
              <a:buChar char="Ø"/>
            </a:pPr>
            <a:r>
              <a:rPr lang="en-US" altLang="en-US" sz="2400" dirty="0" smtClean="0">
                <a:latin typeface="+mn-lt"/>
              </a:rPr>
              <a:t>Individual </a:t>
            </a:r>
            <a:r>
              <a:rPr lang="en-US" altLang="en-US" sz="2400" dirty="0">
                <a:latin typeface="+mn-lt"/>
              </a:rPr>
              <a:t>in-person interviews, not </a:t>
            </a:r>
            <a:r>
              <a:rPr lang="en-US" altLang="en-US" sz="2400" dirty="0" smtClean="0">
                <a:latin typeface="+mn-lt"/>
              </a:rPr>
              <a:t>groups</a:t>
            </a:r>
          </a:p>
          <a:p>
            <a:pPr>
              <a:buFont typeface="Wingdings" panose="05000000000000000000" pitchFamily="2" charset="2"/>
              <a:buChar char="Ø"/>
            </a:pPr>
            <a:r>
              <a:rPr lang="en-US" altLang="en-US" sz="2400" dirty="0" smtClean="0">
                <a:latin typeface="+mn-lt"/>
              </a:rPr>
              <a:t>Third </a:t>
            </a:r>
            <a:r>
              <a:rPr lang="en-US" altLang="en-US" sz="2400" dirty="0">
                <a:latin typeface="+mn-lt"/>
              </a:rPr>
              <a:t>person should always be present (note </a:t>
            </a:r>
            <a:r>
              <a:rPr lang="en-US" altLang="en-US" sz="2400" dirty="0" smtClean="0">
                <a:latin typeface="+mn-lt"/>
              </a:rPr>
              <a:t>taker)</a:t>
            </a:r>
            <a:endParaRPr lang="en-US" altLang="en-US" sz="2400" dirty="0">
              <a:latin typeface="+mn-lt"/>
            </a:endParaRPr>
          </a:p>
          <a:p>
            <a:pPr>
              <a:buFont typeface="Wingdings" panose="05000000000000000000" pitchFamily="2" charset="2"/>
              <a:buChar char="Ø"/>
            </a:pPr>
            <a:r>
              <a:rPr lang="en-US" altLang="en-US" sz="2400" dirty="0" smtClean="0">
                <a:latin typeface="+mn-lt"/>
              </a:rPr>
              <a:t>Take </a:t>
            </a:r>
            <a:r>
              <a:rPr lang="en-US" altLang="en-US" sz="2400" dirty="0">
                <a:latin typeface="+mn-lt"/>
              </a:rPr>
              <a:t>notes, do not </a:t>
            </a:r>
            <a:r>
              <a:rPr lang="en-US" altLang="en-US" sz="2400" dirty="0" smtClean="0">
                <a:latin typeface="+mn-lt"/>
              </a:rPr>
              <a:t>tape</a:t>
            </a:r>
          </a:p>
          <a:p>
            <a:pPr>
              <a:buFont typeface="Wingdings" panose="05000000000000000000" pitchFamily="2" charset="2"/>
              <a:buChar char="Ø"/>
            </a:pPr>
            <a:r>
              <a:rPr lang="en-US" altLang="en-US" sz="2400" dirty="0" smtClean="0">
                <a:latin typeface="+mn-lt"/>
              </a:rPr>
              <a:t>In </a:t>
            </a:r>
            <a:r>
              <a:rPr lang="en-US" altLang="en-US" sz="2400" dirty="0">
                <a:latin typeface="+mn-lt"/>
              </a:rPr>
              <a:t>general, don’t discuss one witness’s interview with another </a:t>
            </a:r>
            <a:r>
              <a:rPr lang="en-US" altLang="en-US" sz="2400" dirty="0" smtClean="0">
                <a:latin typeface="+mn-lt"/>
              </a:rPr>
              <a:t>witness</a:t>
            </a:r>
          </a:p>
          <a:p>
            <a:pPr>
              <a:buFont typeface="Wingdings" panose="05000000000000000000" pitchFamily="2" charset="2"/>
              <a:buChar char="Ø"/>
            </a:pPr>
            <a:r>
              <a:rPr lang="en-US" altLang="en-US" sz="2400" dirty="0" smtClean="0">
                <a:latin typeface="+mn-lt"/>
              </a:rPr>
              <a:t>Prepare memo of interview as soon as practicable after interview—not verbatim.</a:t>
            </a:r>
            <a:endParaRPr lang="en-US" altLang="en-US" sz="2400" dirty="0">
              <a:latin typeface="+mn-lt"/>
            </a:endParaRPr>
          </a:p>
          <a:p>
            <a:pPr marL="0" indent="0">
              <a:buNone/>
            </a:pPr>
            <a:endParaRPr lang="en-US" sz="2800" dirty="0">
              <a:latin typeface="+mn-lt"/>
            </a:endParaRP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18</a:t>
            </a:fld>
            <a:endParaRPr lang="en-US" dirty="0"/>
          </a:p>
        </p:txBody>
      </p:sp>
    </p:spTree>
    <p:extLst>
      <p:ext uri="{BB962C8B-B14F-4D97-AF65-F5344CB8AC3E}">
        <p14:creationId xmlns:p14="http://schemas.microsoft.com/office/powerpoint/2010/main" val="4184697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FACTS—THE WITNESSES</a:t>
            </a:r>
          </a:p>
          <a:p>
            <a:pPr marL="355600" lvl="1" indent="0" eaLnBrk="1" hangingPunct="1">
              <a:buNone/>
            </a:pPr>
            <a:endParaRPr lang="en-US" altLang="en-US" dirty="0"/>
          </a:p>
          <a:p>
            <a:pPr lvl="1" eaLnBrk="1" hangingPunct="1">
              <a:buClr>
                <a:schemeClr val="accent1"/>
              </a:buClr>
              <a:buFont typeface="Wingdings" panose="05000000000000000000" pitchFamily="2" charset="2"/>
              <a:buChar char="Ø"/>
            </a:pPr>
            <a:r>
              <a:rPr lang="en-US" altLang="en-US" sz="2400" dirty="0" smtClean="0">
                <a:solidFill>
                  <a:schemeClr val="tx1"/>
                </a:solidFill>
                <a:latin typeface="+mn-lt"/>
              </a:rPr>
              <a:t>Tell </a:t>
            </a:r>
            <a:r>
              <a:rPr lang="en-US" altLang="en-US" sz="2400" dirty="0">
                <a:solidFill>
                  <a:schemeClr val="tx1"/>
                </a:solidFill>
                <a:latin typeface="+mn-lt"/>
              </a:rPr>
              <a:t>the witness the general reason for the interview, giving limited </a:t>
            </a:r>
            <a:r>
              <a:rPr lang="en-US" altLang="en-US" sz="2400" dirty="0" smtClean="0">
                <a:solidFill>
                  <a:schemeClr val="tx1"/>
                </a:solidFill>
                <a:latin typeface="+mn-lt"/>
              </a:rPr>
              <a:t>information—only what </a:t>
            </a:r>
            <a:r>
              <a:rPr lang="en-US" altLang="en-US" sz="2400" dirty="0">
                <a:solidFill>
                  <a:schemeClr val="tx1"/>
                </a:solidFill>
                <a:latin typeface="+mn-lt"/>
              </a:rPr>
              <a:t>is </a:t>
            </a:r>
            <a:r>
              <a:rPr lang="en-US" altLang="en-US" sz="2400" dirty="0" smtClean="0">
                <a:solidFill>
                  <a:schemeClr val="tx1"/>
                </a:solidFill>
                <a:latin typeface="+mn-lt"/>
              </a:rPr>
              <a:t>necessary</a:t>
            </a:r>
            <a:endParaRPr lang="en-US" altLang="en-US" sz="2400" dirty="0">
              <a:solidFill>
                <a:schemeClr val="tx1"/>
              </a:solidFill>
              <a:latin typeface="+mn-lt"/>
            </a:endParaRPr>
          </a:p>
          <a:p>
            <a:pPr lvl="1" eaLnBrk="1" hangingPunct="1">
              <a:buClr>
                <a:schemeClr val="accent1"/>
              </a:buClr>
              <a:buFont typeface="Wingdings" panose="05000000000000000000" pitchFamily="2" charset="2"/>
              <a:buChar char="Ø"/>
            </a:pPr>
            <a:r>
              <a:rPr lang="en-US" altLang="en-US" sz="2400" dirty="0">
                <a:solidFill>
                  <a:schemeClr val="tx1"/>
                </a:solidFill>
                <a:latin typeface="+mn-lt"/>
              </a:rPr>
              <a:t>Communicate ground rules, especially that the employee should not discuss the interview with </a:t>
            </a:r>
            <a:r>
              <a:rPr lang="en-US" altLang="en-US" sz="2400" dirty="0" smtClean="0">
                <a:solidFill>
                  <a:schemeClr val="tx1"/>
                </a:solidFill>
                <a:latin typeface="+mn-lt"/>
              </a:rPr>
              <a:t>anyone</a:t>
            </a:r>
            <a:endParaRPr lang="en-US" altLang="en-US" sz="2400" dirty="0">
              <a:solidFill>
                <a:schemeClr val="tx1"/>
              </a:solidFill>
              <a:latin typeface="+mn-lt"/>
            </a:endParaRPr>
          </a:p>
          <a:p>
            <a:pPr lvl="1">
              <a:buClr>
                <a:schemeClr val="accent1"/>
              </a:buClr>
              <a:buFont typeface="Wingdings" panose="05000000000000000000" pitchFamily="2" charset="2"/>
              <a:buChar char="Ø"/>
            </a:pPr>
            <a:r>
              <a:rPr lang="en-US" altLang="en-US" sz="2400" dirty="0" smtClean="0">
                <a:solidFill>
                  <a:schemeClr val="tx1"/>
                </a:solidFill>
                <a:latin typeface="+mn-lt"/>
              </a:rPr>
              <a:t>You </a:t>
            </a:r>
            <a:r>
              <a:rPr lang="en-US" altLang="en-US" sz="2400" dirty="0">
                <a:solidFill>
                  <a:schemeClr val="tx1"/>
                </a:solidFill>
                <a:latin typeface="+mn-lt"/>
              </a:rPr>
              <a:t>can say you will try to keep the interview confidential, but you cannot guarantee; also may have to note that there are no secrets from management</a:t>
            </a:r>
          </a:p>
          <a:p>
            <a:pPr lvl="1" eaLnBrk="1" hangingPunct="1">
              <a:buClr>
                <a:schemeClr val="accent1"/>
              </a:buClr>
              <a:buFont typeface="Wingdings" panose="05000000000000000000" pitchFamily="2" charset="2"/>
              <a:buChar char="Ø"/>
            </a:pPr>
            <a:r>
              <a:rPr lang="en-US" altLang="en-US" sz="2400" dirty="0">
                <a:solidFill>
                  <a:schemeClr val="tx1"/>
                </a:solidFill>
                <a:latin typeface="+mn-lt"/>
              </a:rPr>
              <a:t>You can remind employee that refusal to cooperate with an internal investigation may lead to discipline</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19</a:t>
            </a:fld>
            <a:endParaRPr lang="en-US" dirty="0"/>
          </a:p>
        </p:txBody>
      </p:sp>
    </p:spTree>
    <p:extLst>
      <p:ext uri="{BB962C8B-B14F-4D97-AF65-F5344CB8AC3E}">
        <p14:creationId xmlns:p14="http://schemas.microsoft.com/office/powerpoint/2010/main" val="513270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914400" y="76200"/>
            <a:ext cx="7315200" cy="5943600"/>
          </a:xfrm>
        </p:spPr>
        <p:txBody>
          <a:bodyPr/>
          <a:lstStyle/>
          <a:p>
            <a:pPr marL="0" marR="0" indent="0" algn="ctr">
              <a:spcBef>
                <a:spcPts val="0"/>
              </a:spcBef>
              <a:spcAft>
                <a:spcPts val="0"/>
              </a:spcAft>
              <a:buNone/>
            </a:pPr>
            <a:r>
              <a:rPr lang="en-US" b="1" u="sng" dirty="0" smtClean="0">
                <a:latin typeface="+mj-lt"/>
              </a:rPr>
              <a:t>WHAT IS AN INTERNAL INVESTIGATION?</a:t>
            </a:r>
          </a:p>
          <a:p>
            <a:pPr marL="0" marR="0" indent="0" algn="ctr">
              <a:spcBef>
                <a:spcPts val="0"/>
              </a:spcBef>
              <a:spcAft>
                <a:spcPts val="0"/>
              </a:spcAft>
              <a:buNone/>
            </a:pPr>
            <a:endParaRPr lang="en-US" b="1" u="sng" dirty="0" smtClean="0">
              <a:latin typeface="+mn-lt"/>
            </a:endParaRPr>
          </a:p>
          <a:p>
            <a:pPr marL="0" marR="0" indent="0">
              <a:spcBef>
                <a:spcPts val="0"/>
              </a:spcBef>
              <a:spcAft>
                <a:spcPts val="0"/>
              </a:spcAft>
              <a:buNone/>
            </a:pPr>
            <a:endParaRPr lang="en-US" sz="800" dirty="0" smtClean="0">
              <a:latin typeface="+mn-lt"/>
            </a:endParaRPr>
          </a:p>
          <a:p>
            <a:pPr marL="352425" lvl="1" indent="-342900">
              <a:spcBef>
                <a:spcPts val="0"/>
              </a:spcBef>
              <a:spcAft>
                <a:spcPts val="0"/>
              </a:spcAft>
              <a:buClr>
                <a:schemeClr val="accent1"/>
              </a:buClr>
              <a:buFont typeface="Wingdings" panose="05000000000000000000" pitchFamily="2" charset="2"/>
              <a:buChar char="Ø"/>
            </a:pPr>
            <a:r>
              <a:rPr lang="en-US" sz="2400" dirty="0" smtClean="0">
                <a:solidFill>
                  <a:schemeClr val="tx1"/>
                </a:solidFill>
                <a:latin typeface="+mn-lt"/>
                <a:ea typeface="Calibri"/>
              </a:rPr>
              <a:t>Factual/legal investigation by an organization of suspected illegal activity or misconduct by officers or employees</a:t>
            </a:r>
          </a:p>
          <a:p>
            <a:pPr marL="9525" lvl="1" indent="0" algn="ctr">
              <a:spcBef>
                <a:spcPts val="0"/>
              </a:spcBef>
              <a:spcAft>
                <a:spcPts val="0"/>
              </a:spcAft>
              <a:buClr>
                <a:schemeClr val="accent1"/>
              </a:buClr>
              <a:buNone/>
            </a:pPr>
            <a:endParaRPr lang="en-US" sz="2400" b="1" dirty="0">
              <a:solidFill>
                <a:schemeClr val="tx1"/>
              </a:solidFill>
              <a:latin typeface="+mn-lt"/>
              <a:ea typeface="Calibri"/>
            </a:endParaRPr>
          </a:p>
          <a:p>
            <a:pPr marL="352425" lvl="1" indent="-342900">
              <a:spcBef>
                <a:spcPts val="0"/>
              </a:spcBef>
              <a:spcAft>
                <a:spcPts val="0"/>
              </a:spcAft>
              <a:buClr>
                <a:schemeClr val="accent1"/>
              </a:buClr>
              <a:buFont typeface="Wingdings" panose="05000000000000000000" pitchFamily="2" charset="2"/>
              <a:buChar char="Ø"/>
            </a:pPr>
            <a:r>
              <a:rPr lang="en-US" sz="2400" b="1" dirty="0" smtClean="0">
                <a:solidFill>
                  <a:schemeClr val="tx1"/>
                </a:solidFill>
                <a:latin typeface="+mn-lt"/>
                <a:ea typeface="Calibri"/>
              </a:rPr>
              <a:t>Critical component of any compliance program</a:t>
            </a:r>
          </a:p>
          <a:p>
            <a:pPr marL="352425" lvl="1" indent="-342900">
              <a:spcBef>
                <a:spcPts val="0"/>
              </a:spcBef>
              <a:spcAft>
                <a:spcPts val="0"/>
              </a:spcAft>
              <a:buClr>
                <a:schemeClr val="accent1"/>
              </a:buClr>
              <a:buFont typeface="Wingdings 3" pitchFamily="18" charset="2"/>
              <a:buChar char="}"/>
            </a:pPr>
            <a:endParaRPr lang="en-US" sz="2400" b="1" dirty="0">
              <a:solidFill>
                <a:schemeClr val="tx1"/>
              </a:solidFill>
              <a:latin typeface="+mn-lt"/>
              <a:ea typeface="Calibri"/>
            </a:endParaRPr>
          </a:p>
          <a:p>
            <a:pPr marL="352425" lvl="1" indent="-342900">
              <a:spcBef>
                <a:spcPts val="0"/>
              </a:spcBef>
              <a:spcAft>
                <a:spcPts val="0"/>
              </a:spcAft>
              <a:buClr>
                <a:schemeClr val="accent1"/>
              </a:buClr>
              <a:buFont typeface="Wingdings" panose="05000000000000000000" pitchFamily="2" charset="2"/>
              <a:buChar char="Ø"/>
            </a:pPr>
            <a:r>
              <a:rPr lang="en-US" sz="2400" dirty="0" smtClean="0">
                <a:solidFill>
                  <a:schemeClr val="tx1"/>
                </a:solidFill>
                <a:latin typeface="+mn-lt"/>
                <a:ea typeface="Calibri"/>
              </a:rPr>
              <a:t>Nuanced component with many pitfalls and judgment calls</a:t>
            </a:r>
          </a:p>
          <a:p>
            <a:pPr marL="352425" lvl="1" indent="-342900">
              <a:spcBef>
                <a:spcPts val="0"/>
              </a:spcBef>
              <a:spcAft>
                <a:spcPts val="0"/>
              </a:spcAft>
              <a:buClr>
                <a:schemeClr val="accent1"/>
              </a:buClr>
              <a:buFont typeface="Wingdings 3" pitchFamily="18" charset="2"/>
              <a:buChar char="}"/>
            </a:pPr>
            <a:endParaRPr lang="en-US" sz="2400" b="1" dirty="0">
              <a:latin typeface="+mn-lt"/>
              <a:ea typeface="Calibri"/>
            </a:endParaRPr>
          </a:p>
          <a:p>
            <a:pPr marL="352425" lvl="1" indent="-342900">
              <a:spcBef>
                <a:spcPts val="0"/>
              </a:spcBef>
              <a:spcAft>
                <a:spcPts val="0"/>
              </a:spcAft>
              <a:buClr>
                <a:schemeClr val="accent1"/>
              </a:buClr>
              <a:buFont typeface="Wingdings 3" pitchFamily="18" charset="2"/>
              <a:buChar char="}"/>
            </a:pPr>
            <a:endParaRPr lang="en-US" sz="2400" b="1" dirty="0" smtClean="0">
              <a:latin typeface="+mn-lt"/>
              <a:ea typeface="Calibri"/>
            </a:endParaRPr>
          </a:p>
          <a:p>
            <a:pPr marL="352425" lvl="1" indent="-342900">
              <a:spcBef>
                <a:spcPts val="0"/>
              </a:spcBef>
              <a:spcAft>
                <a:spcPts val="0"/>
              </a:spcAft>
              <a:buClr>
                <a:schemeClr val="accent1"/>
              </a:buClr>
              <a:buFont typeface="Wingdings 3" pitchFamily="18" charset="2"/>
              <a:buChar char="}"/>
            </a:pPr>
            <a:endParaRPr lang="en-US" sz="2400" b="1" dirty="0">
              <a:latin typeface="+mn-lt"/>
              <a:ea typeface="Calibri"/>
            </a:endParaRPr>
          </a:p>
          <a:p>
            <a:pPr marL="352425" lvl="1" indent="-342900">
              <a:spcBef>
                <a:spcPts val="0"/>
              </a:spcBef>
              <a:spcAft>
                <a:spcPts val="0"/>
              </a:spcAft>
              <a:buClr>
                <a:schemeClr val="accent1"/>
              </a:buClr>
              <a:buFont typeface="Wingdings 3" pitchFamily="18" charset="2"/>
              <a:buChar char="}"/>
            </a:pPr>
            <a:endParaRPr lang="en-US" sz="2400" b="1" dirty="0" smtClean="0">
              <a:latin typeface="+mn-lt"/>
              <a:ea typeface="Calibri"/>
            </a:endParaRPr>
          </a:p>
          <a:p>
            <a:pPr marL="352425" lvl="1" indent="-342900">
              <a:spcBef>
                <a:spcPts val="0"/>
              </a:spcBef>
              <a:spcAft>
                <a:spcPts val="0"/>
              </a:spcAft>
              <a:buClr>
                <a:schemeClr val="accent1"/>
              </a:buClr>
              <a:buFont typeface="Wingdings 3" pitchFamily="18" charset="2"/>
              <a:buChar char="}"/>
            </a:pPr>
            <a:endParaRPr lang="en-US" sz="2400" b="1" dirty="0">
              <a:latin typeface="+mn-lt"/>
              <a:ea typeface="Calibri"/>
            </a:endParaRPr>
          </a:p>
          <a:p>
            <a:pPr marL="352425" lvl="1" indent="-342900">
              <a:spcBef>
                <a:spcPts val="0"/>
              </a:spcBef>
              <a:spcAft>
                <a:spcPts val="0"/>
              </a:spcAft>
              <a:buClr>
                <a:schemeClr val="accent1"/>
              </a:buClr>
              <a:buFont typeface="Wingdings 3" pitchFamily="18" charset="2"/>
              <a:buChar char="}"/>
            </a:pPr>
            <a:endParaRPr lang="en-US" sz="2400" b="1" dirty="0" smtClean="0">
              <a:latin typeface="+mn-lt"/>
              <a:ea typeface="Calibri"/>
            </a:endParaRPr>
          </a:p>
          <a:p>
            <a:pPr marL="9525" lvl="1" indent="0">
              <a:spcBef>
                <a:spcPts val="0"/>
              </a:spcBef>
              <a:spcAft>
                <a:spcPts val="0"/>
              </a:spcAft>
              <a:buClr>
                <a:schemeClr val="accent1"/>
              </a:buClr>
              <a:buNone/>
            </a:pPr>
            <a:endParaRPr lang="en-US" sz="2400" b="1" dirty="0" smtClean="0">
              <a:latin typeface="+mn-lt"/>
              <a:ea typeface="Calibri"/>
            </a:endParaRPr>
          </a:p>
          <a:p>
            <a:pPr marL="515937" lvl="2" indent="-171450">
              <a:spcBef>
                <a:spcPts val="0"/>
              </a:spcBef>
              <a:spcAft>
                <a:spcPts val="0"/>
              </a:spcAft>
              <a:buClr>
                <a:schemeClr val="accent1"/>
              </a:buClr>
              <a:buFont typeface="Wingdings 3" pitchFamily="18" charset="2"/>
              <a:buChar char="}"/>
            </a:pPr>
            <a:endParaRPr lang="en-US" sz="700" dirty="0" smtClean="0">
              <a:latin typeface="+mn-lt"/>
              <a:ea typeface="Calibri"/>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latin typeface="+mn-lt"/>
              </a:rPr>
              <a:pPr>
                <a:defRPr/>
              </a:pPr>
              <a:t>2</a:t>
            </a:fld>
            <a:endParaRPr lang="en-US" dirty="0">
              <a:latin typeface="+mn-lt"/>
            </a:endParaRPr>
          </a:p>
        </p:txBody>
      </p:sp>
    </p:spTree>
    <p:extLst>
      <p:ext uri="{BB962C8B-B14F-4D97-AF65-F5344CB8AC3E}">
        <p14:creationId xmlns:p14="http://schemas.microsoft.com/office/powerpoint/2010/main" val="339870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arn(inVertical)">
                                      <p:cBhvr>
                                        <p:cTn id="12" dur="500"/>
                                        <p:tgtEl>
                                          <p:spTgt spid="2">
                                            <p:txEl>
                                              <p:pRg st="3" end="3"/>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arn(inVertical)">
                                      <p:cBhvr>
                                        <p:cTn id="15" dur="500"/>
                                        <p:tgtEl>
                                          <p:spTgt spid="2">
                                            <p:txEl>
                                              <p:pRg st="5" end="5"/>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xEl>
                                              <p:pRg st="7" end="7"/>
                                            </p:txEl>
                                          </p:spTgt>
                                        </p:tgtEl>
                                        <p:attrNameLst>
                                          <p:attrName>style.visibility</p:attrName>
                                        </p:attrNameLst>
                                      </p:cBhvr>
                                      <p:to>
                                        <p:strVal val="visible"/>
                                      </p:to>
                                    </p:set>
                                    <p:animEffect transition="in" filter="barn(inVertical)">
                                      <p:cBhvr>
                                        <p:cTn id="1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FACTS—THE WITNESSES</a:t>
            </a:r>
          </a:p>
          <a:p>
            <a:pPr marL="0" indent="0" algn="ctr">
              <a:buNone/>
            </a:pPr>
            <a:endParaRPr lang="en-US" dirty="0"/>
          </a:p>
          <a:p>
            <a:pPr marL="0" indent="0">
              <a:buNone/>
            </a:pPr>
            <a:r>
              <a:rPr lang="en-US" sz="2400" dirty="0" smtClean="0">
                <a:latin typeface="+mn-lt"/>
              </a:rPr>
              <a:t>My typical spiel:</a:t>
            </a:r>
          </a:p>
          <a:p>
            <a:pPr>
              <a:buFont typeface="Wingdings" panose="05000000000000000000" pitchFamily="2" charset="2"/>
              <a:buChar char="Ø"/>
            </a:pPr>
            <a:r>
              <a:rPr lang="en-US" sz="2400" dirty="0" smtClean="0">
                <a:latin typeface="+mn-lt"/>
              </a:rPr>
              <a:t>Who I am (a lawyer)—don’t hold it against me</a:t>
            </a:r>
          </a:p>
          <a:p>
            <a:pPr>
              <a:buFont typeface="Wingdings" panose="05000000000000000000" pitchFamily="2" charset="2"/>
              <a:buChar char="Ø"/>
            </a:pPr>
            <a:r>
              <a:rPr lang="en-US" sz="2400" dirty="0" smtClean="0">
                <a:latin typeface="+mn-lt"/>
              </a:rPr>
              <a:t>Who I represent, making it clear that company is client, not the individual</a:t>
            </a:r>
          </a:p>
          <a:p>
            <a:pPr>
              <a:buFont typeface="Wingdings" panose="05000000000000000000" pitchFamily="2" charset="2"/>
              <a:buChar char="Ø"/>
            </a:pPr>
            <a:r>
              <a:rPr lang="en-US" sz="2400" dirty="0" smtClean="0">
                <a:latin typeface="+mn-lt"/>
              </a:rPr>
              <a:t>Confidentiality of interview, but privilege of company, not employee, and it can be waived only by the company</a:t>
            </a:r>
          </a:p>
          <a:p>
            <a:pPr>
              <a:buFont typeface="Wingdings" panose="05000000000000000000" pitchFamily="2" charset="2"/>
              <a:buChar char="Ø"/>
            </a:pPr>
            <a:r>
              <a:rPr lang="en-US" sz="2400" dirty="0" smtClean="0">
                <a:latin typeface="+mn-lt"/>
              </a:rPr>
              <a:t>The reluctant witness example</a:t>
            </a:r>
          </a:p>
          <a:p>
            <a:pPr>
              <a:buFont typeface="Wingdings" panose="05000000000000000000" pitchFamily="2" charset="2"/>
              <a:buChar char="Ø"/>
            </a:pPr>
            <a:r>
              <a:rPr lang="en-US" sz="2400" dirty="0" smtClean="0">
                <a:latin typeface="+mn-lt"/>
              </a:rPr>
              <a:t>The lying witness example</a:t>
            </a: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20</a:t>
            </a:fld>
            <a:endParaRPr lang="en-US" dirty="0"/>
          </a:p>
        </p:txBody>
      </p:sp>
    </p:spTree>
    <p:extLst>
      <p:ext uri="{BB962C8B-B14F-4D97-AF65-F5344CB8AC3E}">
        <p14:creationId xmlns:p14="http://schemas.microsoft.com/office/powerpoint/2010/main" val="118551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PRIVILEGE ISSUES</a:t>
            </a:r>
          </a:p>
          <a:p>
            <a:pPr marL="0" indent="0" algn="ctr">
              <a:buNone/>
            </a:pPr>
            <a:endParaRPr lang="en-US" dirty="0"/>
          </a:p>
          <a:p>
            <a:pPr>
              <a:lnSpc>
                <a:spcPct val="90000"/>
              </a:lnSpc>
              <a:buFont typeface="Wingdings" panose="05000000000000000000" pitchFamily="2" charset="2"/>
              <a:buChar char="Ø"/>
            </a:pPr>
            <a:r>
              <a:rPr lang="en-US" altLang="en-US" sz="2400" dirty="0">
                <a:latin typeface="+mn-lt"/>
              </a:rPr>
              <a:t>Typically, there is </a:t>
            </a:r>
            <a:r>
              <a:rPr lang="en-US" altLang="en-US" sz="2400" b="1" u="sng" dirty="0">
                <a:latin typeface="+mn-lt"/>
              </a:rPr>
              <a:t>no</a:t>
            </a:r>
            <a:r>
              <a:rPr lang="en-US" altLang="en-US" sz="2400" dirty="0">
                <a:latin typeface="+mn-lt"/>
              </a:rPr>
              <a:t> privilege for routine compliance investigations and related </a:t>
            </a:r>
            <a:r>
              <a:rPr lang="en-US" altLang="en-US" sz="2400" dirty="0" smtClean="0">
                <a:latin typeface="+mn-lt"/>
              </a:rPr>
              <a:t>materials</a:t>
            </a:r>
          </a:p>
          <a:p>
            <a:pPr marL="0" indent="0">
              <a:lnSpc>
                <a:spcPct val="90000"/>
              </a:lnSpc>
              <a:buNone/>
            </a:pPr>
            <a:endParaRPr lang="en-US" altLang="en-US" sz="2400" dirty="0">
              <a:latin typeface="+mn-lt"/>
            </a:endParaRPr>
          </a:p>
          <a:p>
            <a:pPr>
              <a:lnSpc>
                <a:spcPct val="90000"/>
              </a:lnSpc>
              <a:buFont typeface="Wingdings" panose="05000000000000000000" pitchFamily="2" charset="2"/>
              <a:buChar char="Ø"/>
            </a:pPr>
            <a:r>
              <a:rPr lang="en-US" altLang="en-US" sz="2400" dirty="0">
                <a:latin typeface="+mn-lt"/>
              </a:rPr>
              <a:t>However:  The investigative process and findings may be protected from disclosure to third parties pursuant to attorney-client privilege where the investigation is directed by counsel in anticipation of potential litigation, or counsel is consulted and engaged for the purpose of providing legal advice on the subject being investigated</a:t>
            </a:r>
          </a:p>
          <a:p>
            <a:pPr lvl="1"/>
            <a:endParaRPr lang="en-US" dirty="0">
              <a:latin typeface="Arial" panose="020B0604020202020204" pitchFamily="34" charset="0"/>
              <a:cs typeface="Arial" panose="020B0604020202020204" pitchFamily="34" charset="0"/>
            </a:endParaRP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21</a:t>
            </a:fld>
            <a:endParaRPr lang="en-US" dirty="0"/>
          </a:p>
        </p:txBody>
      </p:sp>
    </p:spTree>
    <p:extLst>
      <p:ext uri="{BB962C8B-B14F-4D97-AF65-F5344CB8AC3E}">
        <p14:creationId xmlns:p14="http://schemas.microsoft.com/office/powerpoint/2010/main" val="15876605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533400" y="76200"/>
            <a:ext cx="8153400" cy="5943600"/>
          </a:xfrm>
        </p:spPr>
        <p:txBody>
          <a:bodyPr/>
          <a:lstStyle/>
          <a:p>
            <a:pPr marL="0" indent="0" algn="ctr">
              <a:buNone/>
            </a:pPr>
            <a:r>
              <a:rPr lang="en-US" b="1" u="sng" dirty="0" smtClean="0">
                <a:latin typeface="+mj-lt"/>
              </a:rPr>
              <a:t>PRIVILEGE ISSUES</a:t>
            </a:r>
          </a:p>
          <a:p>
            <a:pPr marL="0" indent="0">
              <a:buNone/>
            </a:pPr>
            <a:endParaRPr lang="en-US" sz="2400" dirty="0" smtClean="0">
              <a:latin typeface="+mn-lt"/>
            </a:endParaRPr>
          </a:p>
          <a:p>
            <a:pPr marL="0" indent="0">
              <a:buNone/>
            </a:pPr>
            <a:r>
              <a:rPr lang="en-US" sz="2400" dirty="0" smtClean="0">
                <a:latin typeface="+mn-lt"/>
              </a:rPr>
              <a:t>Attorney Client Privilege</a:t>
            </a:r>
          </a:p>
          <a:p>
            <a:pPr>
              <a:buFont typeface="Wingdings" panose="05000000000000000000" pitchFamily="2" charset="2"/>
              <a:buChar char="Ø"/>
            </a:pPr>
            <a:r>
              <a:rPr lang="en-US" altLang="en-US" sz="2400" dirty="0">
                <a:latin typeface="+mn-lt"/>
              </a:rPr>
              <a:t>Protects communications between attorney and client for purpose of obtaining legal </a:t>
            </a:r>
            <a:r>
              <a:rPr lang="en-US" altLang="en-US" sz="2400" dirty="0" smtClean="0">
                <a:latin typeface="+mn-lt"/>
              </a:rPr>
              <a:t>advice</a:t>
            </a:r>
          </a:p>
          <a:p>
            <a:pPr lvl="1">
              <a:buFont typeface="Wingdings" panose="05000000000000000000" pitchFamily="2" charset="2"/>
              <a:buChar char="Ø"/>
            </a:pPr>
            <a:r>
              <a:rPr lang="en-US" altLang="en-US" sz="2400" dirty="0" smtClean="0">
                <a:solidFill>
                  <a:schemeClr val="tx1"/>
                </a:solidFill>
                <a:latin typeface="+mn-lt"/>
              </a:rPr>
              <a:t>Current </a:t>
            </a:r>
            <a:r>
              <a:rPr lang="en-US" altLang="en-US" sz="2400" dirty="0">
                <a:solidFill>
                  <a:schemeClr val="tx1"/>
                </a:solidFill>
                <a:latin typeface="+mn-lt"/>
              </a:rPr>
              <a:t>employees, former employees, management</a:t>
            </a:r>
          </a:p>
          <a:p>
            <a:pPr>
              <a:buFont typeface="Wingdings" panose="05000000000000000000" pitchFamily="2" charset="2"/>
              <a:buChar char="Ø"/>
            </a:pPr>
            <a:r>
              <a:rPr lang="en-US" altLang="en-US" sz="2400" dirty="0">
                <a:latin typeface="+mn-lt"/>
              </a:rPr>
              <a:t>Protects direct communications with in-house or outside legal counsel for legal (not business) advice</a:t>
            </a:r>
          </a:p>
          <a:p>
            <a:pPr>
              <a:buFont typeface="Wingdings" panose="05000000000000000000" pitchFamily="2" charset="2"/>
              <a:buChar char="Ø"/>
            </a:pPr>
            <a:r>
              <a:rPr lang="en-US" altLang="en-US" sz="2400" dirty="0">
                <a:latin typeface="+mn-lt"/>
              </a:rPr>
              <a:t>Attorney can retain agents (accountants, experts, etc.) to </a:t>
            </a:r>
            <a:r>
              <a:rPr lang="en-US" altLang="en-US" sz="2400" dirty="0" smtClean="0">
                <a:latin typeface="+mn-lt"/>
              </a:rPr>
              <a:t>assist</a:t>
            </a:r>
          </a:p>
          <a:p>
            <a:pPr lvl="1">
              <a:buFont typeface="Wingdings" panose="05000000000000000000" pitchFamily="2" charset="2"/>
              <a:buChar char="Ø"/>
            </a:pPr>
            <a:r>
              <a:rPr lang="en-US" altLang="en-US" sz="2400" dirty="0" smtClean="0">
                <a:solidFill>
                  <a:schemeClr val="tx1"/>
                </a:solidFill>
                <a:latin typeface="+mn-lt"/>
              </a:rPr>
              <a:t>Communications </a:t>
            </a:r>
            <a:r>
              <a:rPr lang="en-US" altLang="en-US" sz="2400" dirty="0">
                <a:solidFill>
                  <a:schemeClr val="tx1"/>
                </a:solidFill>
                <a:latin typeface="+mn-lt"/>
              </a:rPr>
              <a:t>between agents and client, or between agent and attorney, can be covered by privilege, but must be at the direction of counsel for the ultimate </a:t>
            </a:r>
            <a:br>
              <a:rPr lang="en-US" altLang="en-US" sz="2400" dirty="0">
                <a:solidFill>
                  <a:schemeClr val="tx1"/>
                </a:solidFill>
                <a:latin typeface="+mn-lt"/>
              </a:rPr>
            </a:br>
            <a:r>
              <a:rPr lang="en-US" altLang="en-US" sz="2400" dirty="0">
                <a:solidFill>
                  <a:schemeClr val="tx1"/>
                </a:solidFill>
                <a:latin typeface="+mn-lt"/>
              </a:rPr>
              <a:t>purpose of providing legal advice</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22</a:t>
            </a:fld>
            <a:endParaRPr lang="en-US" dirty="0"/>
          </a:p>
        </p:txBody>
      </p:sp>
    </p:spTree>
    <p:extLst>
      <p:ext uri="{BB962C8B-B14F-4D97-AF65-F5344CB8AC3E}">
        <p14:creationId xmlns:p14="http://schemas.microsoft.com/office/powerpoint/2010/main" val="2858301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PRIVILEGE ISSUES</a:t>
            </a:r>
          </a:p>
          <a:p>
            <a:pPr marL="0" indent="0" algn="ctr">
              <a:buNone/>
            </a:pPr>
            <a:endParaRPr lang="en-US" dirty="0"/>
          </a:p>
          <a:p>
            <a:pPr eaLnBrk="1" hangingPunct="1">
              <a:buFont typeface="Wingdings" panose="05000000000000000000" pitchFamily="2" charset="2"/>
              <a:buChar char="Ø"/>
            </a:pPr>
            <a:r>
              <a:rPr lang="en-US" altLang="en-US" sz="2400" dirty="0">
                <a:latin typeface="+mn-lt"/>
              </a:rPr>
              <a:t>Attorney-directed investigations or </a:t>
            </a:r>
            <a:r>
              <a:rPr lang="en-US" altLang="en-US" sz="2400" dirty="0" smtClean="0">
                <a:latin typeface="+mn-lt"/>
              </a:rPr>
              <a:t>audits</a:t>
            </a:r>
          </a:p>
          <a:p>
            <a:pPr lvl="1" eaLnBrk="1" hangingPunct="1">
              <a:buFont typeface="Wingdings" panose="05000000000000000000" pitchFamily="2" charset="2"/>
              <a:buChar char="Ø"/>
            </a:pPr>
            <a:r>
              <a:rPr lang="en-US" altLang="en-US" sz="2400" dirty="0" smtClean="0">
                <a:solidFill>
                  <a:schemeClr val="tx1"/>
                </a:solidFill>
                <a:latin typeface="+mn-lt"/>
              </a:rPr>
              <a:t>Can </a:t>
            </a:r>
            <a:r>
              <a:rPr lang="en-US" altLang="en-US" sz="2400" dirty="0">
                <a:solidFill>
                  <a:schemeClr val="tx1"/>
                </a:solidFill>
                <a:latin typeface="+mn-lt"/>
              </a:rPr>
              <a:t>be </a:t>
            </a:r>
            <a:r>
              <a:rPr lang="en-US" altLang="en-US" sz="2400" dirty="0" smtClean="0">
                <a:solidFill>
                  <a:schemeClr val="tx1"/>
                </a:solidFill>
                <a:latin typeface="+mn-lt"/>
              </a:rPr>
              <a:t>privileged</a:t>
            </a:r>
          </a:p>
          <a:p>
            <a:pPr lvl="1" eaLnBrk="1" hangingPunct="1">
              <a:buFont typeface="Wingdings" panose="05000000000000000000" pitchFamily="2" charset="2"/>
              <a:buChar char="Ø"/>
            </a:pPr>
            <a:r>
              <a:rPr lang="en-US" altLang="en-US" sz="2400" dirty="0" smtClean="0">
                <a:solidFill>
                  <a:schemeClr val="tx1"/>
                </a:solidFill>
                <a:latin typeface="+mn-lt"/>
              </a:rPr>
              <a:t>But </a:t>
            </a:r>
            <a:r>
              <a:rPr lang="en-US" altLang="en-US" sz="2400" dirty="0">
                <a:solidFill>
                  <a:schemeClr val="tx1"/>
                </a:solidFill>
                <a:latin typeface="+mn-lt"/>
              </a:rPr>
              <a:t>again, fact gathering or audit results must be for purpose of providing legal </a:t>
            </a:r>
            <a:r>
              <a:rPr lang="en-US" altLang="en-US" sz="2400" dirty="0" smtClean="0">
                <a:solidFill>
                  <a:schemeClr val="tx1"/>
                </a:solidFill>
                <a:latin typeface="+mn-lt"/>
              </a:rPr>
              <a:t>advice</a:t>
            </a:r>
          </a:p>
          <a:p>
            <a:pPr lvl="1" eaLnBrk="1" hangingPunct="1">
              <a:buFont typeface="Wingdings" panose="05000000000000000000" pitchFamily="2" charset="2"/>
              <a:buChar char="Ø"/>
            </a:pPr>
            <a:r>
              <a:rPr lang="en-US" altLang="en-US" sz="2400" dirty="0" smtClean="0">
                <a:solidFill>
                  <a:schemeClr val="tx1"/>
                </a:solidFill>
                <a:latin typeface="+mn-lt"/>
              </a:rPr>
              <a:t>To </a:t>
            </a:r>
            <a:r>
              <a:rPr lang="en-US" altLang="en-US" sz="2400" dirty="0">
                <a:solidFill>
                  <a:schemeClr val="tx1"/>
                </a:solidFill>
                <a:latin typeface="+mn-lt"/>
              </a:rPr>
              <a:t>preserve the privilege, investigative steps should be undertaken by counsel or at the request of </a:t>
            </a:r>
            <a:r>
              <a:rPr lang="en-US" altLang="en-US" sz="2400" dirty="0" smtClean="0">
                <a:solidFill>
                  <a:schemeClr val="tx1"/>
                </a:solidFill>
                <a:latin typeface="+mn-lt"/>
              </a:rPr>
              <a:t>counsel</a:t>
            </a:r>
          </a:p>
          <a:p>
            <a:pPr lvl="2" eaLnBrk="1" hangingPunct="1">
              <a:buFont typeface="Wingdings" panose="05000000000000000000" pitchFamily="2" charset="2"/>
              <a:buChar char="Ø"/>
            </a:pPr>
            <a:r>
              <a:rPr lang="en-US" altLang="en-US" dirty="0" smtClean="0">
                <a:latin typeface="+mn-lt"/>
              </a:rPr>
              <a:t>When </a:t>
            </a:r>
            <a:r>
              <a:rPr lang="en-US" altLang="en-US" dirty="0">
                <a:latin typeface="+mn-lt"/>
              </a:rPr>
              <a:t>feasible, requests by counsel should be documented, e.g., interviews by </a:t>
            </a:r>
            <a:r>
              <a:rPr lang="en-US" altLang="en-US" dirty="0" smtClean="0">
                <a:latin typeface="+mn-lt"/>
              </a:rPr>
              <a:t>non-lawyers</a:t>
            </a:r>
          </a:p>
          <a:p>
            <a:pPr lvl="1" eaLnBrk="1" hangingPunct="1">
              <a:buFont typeface="Wingdings" panose="05000000000000000000" pitchFamily="2" charset="2"/>
              <a:buChar char="Ø"/>
            </a:pPr>
            <a:r>
              <a:rPr lang="en-US" altLang="en-US" sz="2400" dirty="0" smtClean="0">
                <a:solidFill>
                  <a:schemeClr val="tx1"/>
                </a:solidFill>
                <a:latin typeface="+mn-lt"/>
              </a:rPr>
              <a:t>The </a:t>
            </a:r>
            <a:r>
              <a:rPr lang="en-US" altLang="en-US" sz="2400" dirty="0">
                <a:solidFill>
                  <a:schemeClr val="tx1"/>
                </a:solidFill>
                <a:latin typeface="+mn-lt"/>
              </a:rPr>
              <a:t>“figurehead attorney” is unlikely to be sufficient to preserve the privilege</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23</a:t>
            </a:fld>
            <a:endParaRPr lang="en-US" dirty="0"/>
          </a:p>
        </p:txBody>
      </p:sp>
    </p:spTree>
    <p:extLst>
      <p:ext uri="{BB962C8B-B14F-4D97-AF65-F5344CB8AC3E}">
        <p14:creationId xmlns:p14="http://schemas.microsoft.com/office/powerpoint/2010/main" val="1293949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PRIVILEGE ISSUES</a:t>
            </a:r>
          </a:p>
          <a:p>
            <a:pPr marL="355600" lvl="1" indent="0" eaLnBrk="1" hangingPunct="1">
              <a:lnSpc>
                <a:spcPct val="90000"/>
              </a:lnSpc>
              <a:buNone/>
            </a:pPr>
            <a:endParaRPr lang="en-US" altLang="en-US" dirty="0"/>
          </a:p>
          <a:p>
            <a:pPr lvl="1" eaLnBrk="1" hangingPunct="1">
              <a:lnSpc>
                <a:spcPct val="90000"/>
              </a:lnSpc>
              <a:buClr>
                <a:schemeClr val="accent1"/>
              </a:buClr>
              <a:buFont typeface="Wingdings" panose="05000000000000000000" pitchFamily="2" charset="2"/>
              <a:buChar char="Ø"/>
            </a:pPr>
            <a:endParaRPr lang="en-US" altLang="en-US" sz="2400" dirty="0" smtClean="0">
              <a:solidFill>
                <a:schemeClr val="tx1"/>
              </a:solidFill>
              <a:latin typeface="+mn-lt"/>
            </a:endParaRPr>
          </a:p>
          <a:p>
            <a:pPr lvl="1" eaLnBrk="1" hangingPunct="1">
              <a:lnSpc>
                <a:spcPct val="90000"/>
              </a:lnSpc>
              <a:buClr>
                <a:schemeClr val="accent1"/>
              </a:buClr>
              <a:buFont typeface="Wingdings" panose="05000000000000000000" pitchFamily="2" charset="2"/>
              <a:buChar char="Ø"/>
            </a:pPr>
            <a:r>
              <a:rPr lang="en-US" altLang="en-US" sz="2400" dirty="0" smtClean="0">
                <a:solidFill>
                  <a:schemeClr val="tx1"/>
                </a:solidFill>
                <a:latin typeface="+mn-lt"/>
              </a:rPr>
              <a:t>Documentation </a:t>
            </a:r>
            <a:r>
              <a:rPr lang="en-US" altLang="en-US" sz="2400" dirty="0">
                <a:solidFill>
                  <a:schemeClr val="tx1"/>
                </a:solidFill>
                <a:latin typeface="+mn-lt"/>
              </a:rPr>
              <a:t>of attorney-client </a:t>
            </a:r>
            <a:r>
              <a:rPr lang="en-US" altLang="en-US" sz="2400" dirty="0" smtClean="0">
                <a:solidFill>
                  <a:schemeClr val="tx1"/>
                </a:solidFill>
                <a:latin typeface="+mn-lt"/>
              </a:rPr>
              <a:t>relationship</a:t>
            </a:r>
          </a:p>
          <a:p>
            <a:pPr lvl="2" eaLnBrk="1" hangingPunct="1">
              <a:lnSpc>
                <a:spcPct val="90000"/>
              </a:lnSpc>
              <a:buClr>
                <a:schemeClr val="accent1"/>
              </a:buClr>
              <a:buFont typeface="Wingdings" panose="05000000000000000000" pitchFamily="2" charset="2"/>
              <a:buChar char="Ø"/>
            </a:pPr>
            <a:r>
              <a:rPr lang="en-US" altLang="en-US" dirty="0" smtClean="0">
                <a:solidFill>
                  <a:schemeClr val="tx1"/>
                </a:solidFill>
                <a:latin typeface="+mn-lt"/>
              </a:rPr>
              <a:t>Engagement </a:t>
            </a:r>
            <a:r>
              <a:rPr lang="en-US" altLang="en-US" dirty="0">
                <a:solidFill>
                  <a:schemeClr val="tx1"/>
                </a:solidFill>
                <a:latin typeface="+mn-lt"/>
              </a:rPr>
              <a:t>Agreement or memo at start of investigation establishing attorney-client </a:t>
            </a:r>
            <a:r>
              <a:rPr lang="en-US" altLang="en-US" dirty="0" smtClean="0">
                <a:solidFill>
                  <a:schemeClr val="tx1"/>
                </a:solidFill>
                <a:latin typeface="+mn-lt"/>
              </a:rPr>
              <a:t>relationship</a:t>
            </a:r>
          </a:p>
          <a:p>
            <a:pPr lvl="2" eaLnBrk="1" hangingPunct="1">
              <a:lnSpc>
                <a:spcPct val="90000"/>
              </a:lnSpc>
              <a:buClr>
                <a:schemeClr val="accent1"/>
              </a:buClr>
              <a:buFont typeface="Wingdings" panose="05000000000000000000" pitchFamily="2" charset="2"/>
              <a:buChar char="Ø"/>
            </a:pPr>
            <a:r>
              <a:rPr lang="en-US" altLang="en-US" dirty="0" smtClean="0">
                <a:solidFill>
                  <a:schemeClr val="tx1"/>
                </a:solidFill>
                <a:latin typeface="+mn-lt"/>
              </a:rPr>
              <a:t>Request </a:t>
            </a:r>
            <a:r>
              <a:rPr lang="en-US" altLang="en-US" dirty="0">
                <a:solidFill>
                  <a:schemeClr val="tx1"/>
                </a:solidFill>
                <a:latin typeface="+mn-lt"/>
              </a:rPr>
              <a:t>from attorney for information, or written investigative </a:t>
            </a:r>
            <a:r>
              <a:rPr lang="en-US" altLang="en-US" dirty="0" smtClean="0">
                <a:solidFill>
                  <a:schemeClr val="tx1"/>
                </a:solidFill>
                <a:latin typeface="+mn-lt"/>
              </a:rPr>
              <a:t>plan</a:t>
            </a:r>
          </a:p>
          <a:p>
            <a:pPr lvl="2" eaLnBrk="1" hangingPunct="1">
              <a:lnSpc>
                <a:spcPct val="90000"/>
              </a:lnSpc>
              <a:buClr>
                <a:schemeClr val="accent1"/>
              </a:buClr>
              <a:buFont typeface="Wingdings" panose="05000000000000000000" pitchFamily="2" charset="2"/>
              <a:buChar char="Ø"/>
            </a:pPr>
            <a:r>
              <a:rPr lang="en-US" altLang="en-US" dirty="0" smtClean="0">
                <a:solidFill>
                  <a:schemeClr val="tx1"/>
                </a:solidFill>
                <a:latin typeface="+mn-lt"/>
              </a:rPr>
              <a:t>Evidence </a:t>
            </a:r>
            <a:r>
              <a:rPr lang="en-US" altLang="en-US" dirty="0">
                <a:solidFill>
                  <a:schemeClr val="tx1"/>
                </a:solidFill>
                <a:latin typeface="+mn-lt"/>
              </a:rPr>
              <a:t>that legal advice was </a:t>
            </a:r>
            <a:r>
              <a:rPr lang="en-US" altLang="en-US" dirty="0" smtClean="0">
                <a:solidFill>
                  <a:schemeClr val="tx1"/>
                </a:solidFill>
                <a:latin typeface="+mn-lt"/>
              </a:rPr>
              <a:t>delivered</a:t>
            </a:r>
          </a:p>
          <a:p>
            <a:pPr lvl="1" eaLnBrk="1" hangingPunct="1">
              <a:lnSpc>
                <a:spcPct val="90000"/>
              </a:lnSpc>
              <a:buClr>
                <a:schemeClr val="accent1"/>
              </a:buClr>
              <a:buFont typeface="Wingdings" panose="05000000000000000000" pitchFamily="2" charset="2"/>
              <a:buChar char="Ø"/>
            </a:pPr>
            <a:r>
              <a:rPr lang="en-US" altLang="en-US" sz="2400" dirty="0" smtClean="0">
                <a:solidFill>
                  <a:schemeClr val="tx1"/>
                </a:solidFill>
                <a:latin typeface="+mn-lt"/>
              </a:rPr>
              <a:t>Identification </a:t>
            </a:r>
            <a:r>
              <a:rPr lang="en-US" altLang="en-US" sz="2400" dirty="0">
                <a:solidFill>
                  <a:schemeClr val="tx1"/>
                </a:solidFill>
                <a:latin typeface="+mn-lt"/>
              </a:rPr>
              <a:t>of privileged </a:t>
            </a:r>
            <a:r>
              <a:rPr lang="en-US" altLang="en-US" sz="2400" dirty="0" smtClean="0">
                <a:solidFill>
                  <a:schemeClr val="tx1"/>
                </a:solidFill>
                <a:latin typeface="+mn-lt"/>
              </a:rPr>
              <a:t>documents</a:t>
            </a:r>
            <a:endParaRPr lang="en-US" altLang="en-US" sz="2800" dirty="0" smtClean="0">
              <a:solidFill>
                <a:schemeClr val="tx1"/>
              </a:solidFill>
              <a:latin typeface="+mn-lt"/>
            </a:endParaRPr>
          </a:p>
          <a:p>
            <a:pPr lvl="2" eaLnBrk="1" hangingPunct="1">
              <a:lnSpc>
                <a:spcPct val="90000"/>
              </a:lnSpc>
              <a:buClr>
                <a:schemeClr val="accent1"/>
              </a:buClr>
              <a:buFont typeface="Wingdings" panose="05000000000000000000" pitchFamily="2" charset="2"/>
              <a:buChar char="Ø"/>
            </a:pPr>
            <a:r>
              <a:rPr lang="en-US" altLang="en-US" dirty="0" smtClean="0">
                <a:solidFill>
                  <a:schemeClr val="tx1"/>
                </a:solidFill>
                <a:latin typeface="+mn-lt"/>
              </a:rPr>
              <a:t>Attorney-client </a:t>
            </a:r>
            <a:r>
              <a:rPr lang="en-US" altLang="en-US" dirty="0">
                <a:solidFill>
                  <a:schemeClr val="tx1"/>
                </a:solidFill>
                <a:latin typeface="+mn-lt"/>
              </a:rPr>
              <a:t>privileged </a:t>
            </a:r>
            <a:r>
              <a:rPr lang="en-US" altLang="en-US" dirty="0" smtClean="0">
                <a:solidFill>
                  <a:schemeClr val="tx1"/>
                </a:solidFill>
                <a:latin typeface="+mn-lt"/>
              </a:rPr>
              <a:t>markings</a:t>
            </a:r>
          </a:p>
          <a:p>
            <a:pPr lvl="2" eaLnBrk="1" hangingPunct="1">
              <a:lnSpc>
                <a:spcPct val="90000"/>
              </a:lnSpc>
              <a:buClr>
                <a:schemeClr val="accent1"/>
              </a:buClr>
              <a:buFont typeface="Wingdings" panose="05000000000000000000" pitchFamily="2" charset="2"/>
              <a:buChar char="Ø"/>
            </a:pPr>
            <a:r>
              <a:rPr lang="en-US" altLang="en-US" dirty="0" smtClean="0">
                <a:solidFill>
                  <a:schemeClr val="tx1"/>
                </a:solidFill>
                <a:latin typeface="+mn-lt"/>
              </a:rPr>
              <a:t>Avoid “mystery” </a:t>
            </a:r>
            <a:r>
              <a:rPr lang="en-US" altLang="en-US" dirty="0">
                <a:solidFill>
                  <a:schemeClr val="tx1"/>
                </a:solidFill>
                <a:latin typeface="+mn-lt"/>
              </a:rPr>
              <a:t>documents</a:t>
            </a:r>
            <a:endParaRPr lang="en-US" dirty="0">
              <a:solidFill>
                <a:schemeClr val="tx1"/>
              </a:solidFill>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24</a:t>
            </a:fld>
            <a:endParaRPr lang="en-US" dirty="0"/>
          </a:p>
        </p:txBody>
      </p:sp>
    </p:spTree>
    <p:extLst>
      <p:ext uri="{BB962C8B-B14F-4D97-AF65-F5344CB8AC3E}">
        <p14:creationId xmlns:p14="http://schemas.microsoft.com/office/powerpoint/2010/main" val="23262798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PRIVILEGE ISSUES</a:t>
            </a:r>
          </a:p>
          <a:p>
            <a:pPr marL="0" indent="0" algn="ctr">
              <a:buNone/>
            </a:pPr>
            <a:endParaRPr lang="en-US" dirty="0"/>
          </a:p>
          <a:p>
            <a:pPr marL="0" indent="0">
              <a:buNone/>
            </a:pPr>
            <a:r>
              <a:rPr lang="en-US" sz="2400" dirty="0" smtClean="0">
                <a:latin typeface="+mn-lt"/>
              </a:rPr>
              <a:t>Work-Product Doctrine</a:t>
            </a:r>
          </a:p>
          <a:p>
            <a:pPr>
              <a:buFont typeface="Wingdings" panose="05000000000000000000" pitchFamily="2" charset="2"/>
              <a:buChar char="Ø"/>
            </a:pPr>
            <a:r>
              <a:rPr lang="en-US" sz="2400" dirty="0" smtClean="0">
                <a:latin typeface="+mn-lt"/>
              </a:rPr>
              <a:t>protects an attorney’s mental impressions, conclusions, opinions, and legal theories</a:t>
            </a:r>
          </a:p>
          <a:p>
            <a:pPr>
              <a:buFont typeface="Wingdings" panose="05000000000000000000" pitchFamily="2" charset="2"/>
              <a:buChar char="Ø"/>
            </a:pPr>
            <a:r>
              <a:rPr lang="en-US" sz="2400" dirty="0" smtClean="0">
                <a:latin typeface="+mn-lt"/>
              </a:rPr>
              <a:t>only applies to materials created “in anticipation of litigation”</a:t>
            </a:r>
          </a:p>
          <a:p>
            <a:pPr>
              <a:buFont typeface="Wingdings" panose="05000000000000000000" pitchFamily="2" charset="2"/>
              <a:buChar char="Ø"/>
            </a:pPr>
            <a:r>
              <a:rPr lang="en-US" sz="2400" dirty="0" smtClean="0">
                <a:latin typeface="+mn-lt"/>
              </a:rPr>
              <a:t>prospect of litigation must be “identifiable”</a:t>
            </a:r>
          </a:p>
          <a:p>
            <a:pPr>
              <a:buFont typeface="Wingdings" panose="05000000000000000000" pitchFamily="2" charset="2"/>
              <a:buChar char="Ø"/>
            </a:pPr>
            <a:r>
              <a:rPr lang="en-US" sz="2400" dirty="0" smtClean="0">
                <a:latin typeface="+mn-lt"/>
              </a:rPr>
              <a:t>investigations by regulatory agencies provide reasonable grounds for anticipating litigation</a:t>
            </a:r>
            <a:endParaRPr lang="en-US" sz="2400" dirty="0">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25</a:t>
            </a:fld>
            <a:endParaRPr lang="en-US" dirty="0"/>
          </a:p>
        </p:txBody>
      </p:sp>
    </p:spTree>
    <p:extLst>
      <p:ext uri="{BB962C8B-B14F-4D97-AF65-F5344CB8AC3E}">
        <p14:creationId xmlns:p14="http://schemas.microsoft.com/office/powerpoint/2010/main" val="2170077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REPORT FINDINGS</a:t>
            </a:r>
          </a:p>
          <a:p>
            <a:pPr marL="0" indent="0" algn="ctr">
              <a:buNone/>
            </a:pPr>
            <a:endParaRPr lang="en-US" dirty="0"/>
          </a:p>
          <a:p>
            <a:pPr eaLnBrk="1" hangingPunct="1">
              <a:lnSpc>
                <a:spcPct val="80000"/>
              </a:lnSpc>
              <a:buFont typeface="Wingdings" panose="05000000000000000000" pitchFamily="2" charset="2"/>
              <a:buChar char="Ø"/>
            </a:pPr>
            <a:r>
              <a:rPr lang="en-US" altLang="en-US" sz="2400" dirty="0" smtClean="0"/>
              <a:t>Written or oral report</a:t>
            </a:r>
          </a:p>
          <a:p>
            <a:pPr eaLnBrk="1" hangingPunct="1">
              <a:lnSpc>
                <a:spcPct val="80000"/>
              </a:lnSpc>
              <a:buFont typeface="Wingdings" panose="05000000000000000000" pitchFamily="2" charset="2"/>
              <a:buChar char="Ø"/>
            </a:pPr>
            <a:r>
              <a:rPr lang="en-US" altLang="en-US" sz="2400" dirty="0" smtClean="0"/>
              <a:t>Written documentation:</a:t>
            </a:r>
          </a:p>
          <a:p>
            <a:pPr lvl="1" eaLnBrk="1" hangingPunct="1">
              <a:lnSpc>
                <a:spcPct val="80000"/>
              </a:lnSpc>
              <a:buClr>
                <a:schemeClr val="accent1"/>
              </a:buClr>
              <a:buFont typeface="Wingdings" panose="05000000000000000000" pitchFamily="2" charset="2"/>
              <a:buChar char="Ø"/>
            </a:pPr>
            <a:r>
              <a:rPr lang="en-US" altLang="en-US" sz="2400" dirty="0" smtClean="0">
                <a:solidFill>
                  <a:schemeClr val="tx1"/>
                </a:solidFill>
                <a:latin typeface="+mn-lt"/>
              </a:rPr>
              <a:t>Summary </a:t>
            </a:r>
            <a:r>
              <a:rPr lang="en-US" altLang="en-US" sz="2400" dirty="0">
                <a:solidFill>
                  <a:schemeClr val="tx1"/>
                </a:solidFill>
                <a:latin typeface="+mn-lt"/>
              </a:rPr>
              <a:t>of investigative actions and </a:t>
            </a:r>
            <a:r>
              <a:rPr lang="en-US" altLang="en-US" sz="2400" dirty="0" smtClean="0">
                <a:solidFill>
                  <a:schemeClr val="tx1"/>
                </a:solidFill>
                <a:latin typeface="+mn-lt"/>
              </a:rPr>
              <a:t>conclusions</a:t>
            </a:r>
          </a:p>
          <a:p>
            <a:pPr lvl="1" eaLnBrk="1" hangingPunct="1">
              <a:lnSpc>
                <a:spcPct val="80000"/>
              </a:lnSpc>
              <a:buClr>
                <a:schemeClr val="accent1"/>
              </a:buClr>
              <a:buFont typeface="Wingdings" panose="05000000000000000000" pitchFamily="2" charset="2"/>
              <a:buChar char="Ø"/>
            </a:pPr>
            <a:r>
              <a:rPr lang="en-US" altLang="en-US" sz="2400" dirty="0" smtClean="0">
                <a:solidFill>
                  <a:schemeClr val="tx1"/>
                </a:solidFill>
                <a:latin typeface="+mn-lt"/>
              </a:rPr>
              <a:t>Basis </a:t>
            </a:r>
            <a:r>
              <a:rPr lang="en-US" altLang="en-US" sz="2400" dirty="0">
                <a:solidFill>
                  <a:schemeClr val="tx1"/>
                </a:solidFill>
                <a:latin typeface="+mn-lt"/>
              </a:rPr>
              <a:t>for factual conclusions, evidence (documentary, testimonial), credibility of witnesses, and whether there is </a:t>
            </a:r>
            <a:r>
              <a:rPr lang="en-US" altLang="en-US" sz="2400" dirty="0" smtClean="0">
                <a:solidFill>
                  <a:schemeClr val="tx1"/>
                </a:solidFill>
                <a:latin typeface="+mn-lt"/>
              </a:rPr>
              <a:t>corroboration</a:t>
            </a:r>
          </a:p>
          <a:p>
            <a:pPr lvl="1" eaLnBrk="1" hangingPunct="1">
              <a:lnSpc>
                <a:spcPct val="80000"/>
              </a:lnSpc>
              <a:buClr>
                <a:schemeClr val="accent1"/>
              </a:buClr>
              <a:buFont typeface="Wingdings" panose="05000000000000000000" pitchFamily="2" charset="2"/>
              <a:buChar char="Ø"/>
            </a:pPr>
            <a:r>
              <a:rPr lang="en-US" altLang="en-US" sz="2400" dirty="0" smtClean="0">
                <a:solidFill>
                  <a:schemeClr val="tx1"/>
                </a:solidFill>
                <a:latin typeface="+mn-lt"/>
              </a:rPr>
              <a:t>Keep </a:t>
            </a:r>
            <a:r>
              <a:rPr lang="en-US" altLang="en-US" sz="2400" dirty="0">
                <a:solidFill>
                  <a:schemeClr val="tx1"/>
                </a:solidFill>
                <a:latin typeface="+mn-lt"/>
              </a:rPr>
              <a:t>in mind that report may someday be disclosed to government or other third parties during the course of litigation (if privilege does not shield its </a:t>
            </a:r>
            <a:r>
              <a:rPr lang="en-US" altLang="en-US" sz="2400" dirty="0" smtClean="0">
                <a:solidFill>
                  <a:schemeClr val="tx1"/>
                </a:solidFill>
                <a:latin typeface="+mn-lt"/>
              </a:rPr>
              <a:t>disclosure)</a:t>
            </a:r>
          </a:p>
          <a:p>
            <a:pPr eaLnBrk="1" hangingPunct="1">
              <a:lnSpc>
                <a:spcPct val="80000"/>
              </a:lnSpc>
              <a:buFont typeface="Wingdings" panose="05000000000000000000" pitchFamily="2" charset="2"/>
              <a:buChar char="Ø"/>
            </a:pPr>
            <a:r>
              <a:rPr lang="en-US" altLang="en-US" sz="2400" dirty="0" smtClean="0"/>
              <a:t>Consider </a:t>
            </a:r>
            <a:r>
              <a:rPr lang="en-US" altLang="en-US" sz="2400" dirty="0"/>
              <a:t>whether to report the findings and/or </a:t>
            </a:r>
            <a:r>
              <a:rPr lang="en-US" altLang="en-US" sz="2400" dirty="0" smtClean="0"/>
              <a:t>conclusions to complainants or government</a:t>
            </a: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26</a:t>
            </a:fld>
            <a:endParaRPr lang="en-US" dirty="0"/>
          </a:p>
        </p:txBody>
      </p:sp>
    </p:spTree>
    <p:extLst>
      <p:ext uri="{BB962C8B-B14F-4D97-AF65-F5344CB8AC3E}">
        <p14:creationId xmlns:p14="http://schemas.microsoft.com/office/powerpoint/2010/main" val="327818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PURPOSE OF AN INTERNAL INVESTIGATION</a:t>
            </a:r>
          </a:p>
          <a:p>
            <a:pPr>
              <a:buFont typeface="Wingdings" panose="05000000000000000000" pitchFamily="2" charset="2"/>
              <a:buChar char="Ø"/>
            </a:pPr>
            <a:r>
              <a:rPr lang="en-US" sz="2400" dirty="0" smtClean="0">
                <a:latin typeface="+mn-lt"/>
              </a:rPr>
              <a:t>Uncover the facts, </a:t>
            </a:r>
            <a:r>
              <a:rPr lang="en-US" sz="2400" b="1" dirty="0" smtClean="0">
                <a:latin typeface="+mn-lt"/>
              </a:rPr>
              <a:t>whatever they may be</a:t>
            </a:r>
          </a:p>
          <a:p>
            <a:pPr marL="344488" lvl="1" indent="0">
              <a:buNone/>
            </a:pPr>
            <a:r>
              <a:rPr lang="en-US" sz="2400" dirty="0">
                <a:latin typeface="+mn-lt"/>
                <a:hlinkClick r:id="rId2"/>
              </a:rPr>
              <a:t>https://</a:t>
            </a:r>
            <a:r>
              <a:rPr lang="en-US" sz="2400" dirty="0" smtClean="0">
                <a:latin typeface="+mn-lt"/>
                <a:hlinkClick r:id="rId2"/>
              </a:rPr>
              <a:t>www.youtube.com/watch?v=PWSx0bBiNIs</a:t>
            </a:r>
            <a:endParaRPr lang="en-US" sz="2400" dirty="0" smtClean="0">
              <a:latin typeface="+mn-lt"/>
            </a:endParaRPr>
          </a:p>
          <a:p>
            <a:pPr marL="0" indent="0">
              <a:buNone/>
            </a:pPr>
            <a:endParaRPr lang="en-US" sz="2400" dirty="0" smtClean="0">
              <a:latin typeface="+mn-lt"/>
            </a:endParaRPr>
          </a:p>
          <a:p>
            <a:pPr>
              <a:buFont typeface="Wingdings" panose="05000000000000000000" pitchFamily="2" charset="2"/>
              <a:buChar char="Ø"/>
            </a:pPr>
            <a:r>
              <a:rPr lang="en-US" sz="2400" dirty="0" smtClean="0">
                <a:latin typeface="+mn-lt"/>
              </a:rPr>
              <a:t>Stop any ongoing violations</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Remedies to prevent future violations</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Disciplinary actions</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Self-disclosure to government?</a:t>
            </a:r>
            <a:endParaRPr lang="en-US" sz="2400" dirty="0">
              <a:latin typeface="+mn-lt"/>
            </a:endParaRPr>
          </a:p>
          <a:p>
            <a:pPr marL="0" indent="0">
              <a:buNone/>
            </a:pPr>
            <a:endParaRPr lang="en-US" b="1" u="sng"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3</a:t>
            </a:fld>
            <a:endParaRPr lang="en-US" dirty="0"/>
          </a:p>
        </p:txBody>
      </p:sp>
    </p:spTree>
    <p:extLst>
      <p:ext uri="{BB962C8B-B14F-4D97-AF65-F5344CB8AC3E}">
        <p14:creationId xmlns:p14="http://schemas.microsoft.com/office/powerpoint/2010/main" val="3810795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WHETHER AND WHO?</a:t>
            </a:r>
          </a:p>
          <a:p>
            <a:pPr marL="0" indent="0" algn="ctr">
              <a:buNone/>
            </a:pPr>
            <a:endParaRPr lang="en-US" dirty="0" smtClean="0"/>
          </a:p>
          <a:p>
            <a:pPr marL="0" indent="0">
              <a:buNone/>
            </a:pPr>
            <a:r>
              <a:rPr lang="en-US" sz="2400" b="1" dirty="0" smtClean="0">
                <a:latin typeface="+mn-lt"/>
              </a:rPr>
              <a:t>WHETHER</a:t>
            </a:r>
            <a:r>
              <a:rPr lang="en-US" sz="2400" dirty="0" smtClean="0">
                <a:latin typeface="+mn-lt"/>
              </a:rPr>
              <a:t>:</a:t>
            </a:r>
          </a:p>
          <a:p>
            <a:pPr marL="0" indent="0">
              <a:buNone/>
            </a:pPr>
            <a:r>
              <a:rPr lang="en-US" sz="2400" dirty="0" smtClean="0">
                <a:latin typeface="+mn-lt"/>
              </a:rPr>
              <a:t>Depends on Context</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Existing government investigation or civil case</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Internal allegations of wrongdoing</a:t>
            </a: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4</a:t>
            </a:fld>
            <a:endParaRPr lang="en-US" dirty="0"/>
          </a:p>
        </p:txBody>
      </p:sp>
    </p:spTree>
    <p:extLst>
      <p:ext uri="{BB962C8B-B14F-4D97-AF65-F5344CB8AC3E}">
        <p14:creationId xmlns:p14="http://schemas.microsoft.com/office/powerpoint/2010/main" val="1402620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u="sng" dirty="0" smtClean="0">
                <a:latin typeface="+mj-lt"/>
              </a:rPr>
              <a:t>WHETHER AND WHO?</a:t>
            </a:r>
          </a:p>
          <a:p>
            <a:pPr marL="0" indent="0" algn="ctr">
              <a:buNone/>
            </a:pPr>
            <a:endParaRPr lang="en-US" dirty="0" smtClean="0"/>
          </a:p>
          <a:p>
            <a:pPr marL="0" indent="0">
              <a:buNone/>
            </a:pPr>
            <a:r>
              <a:rPr lang="en-US" sz="2400" dirty="0" smtClean="0">
                <a:latin typeface="+mn-lt"/>
              </a:rPr>
              <a:t>Existing government investigation or civil case</a:t>
            </a:r>
          </a:p>
          <a:p>
            <a:pPr marL="0" indent="0">
              <a:buNone/>
            </a:pPr>
            <a:endParaRPr lang="en-US" sz="2400" dirty="0">
              <a:latin typeface="+mn-lt"/>
            </a:endParaRPr>
          </a:p>
          <a:p>
            <a:pPr>
              <a:buFont typeface="Wingdings" panose="05000000000000000000" pitchFamily="2" charset="2"/>
              <a:buChar char="Ø"/>
            </a:pPr>
            <a:r>
              <a:rPr lang="en-US" sz="2400" dirty="0" smtClean="0">
                <a:latin typeface="+mn-lt"/>
              </a:rPr>
              <a:t>Receipt of subpoena/possible FCA case</a:t>
            </a:r>
          </a:p>
          <a:p>
            <a:pPr marL="0" indent="0">
              <a:buNone/>
            </a:pPr>
            <a:endParaRPr lang="en-US" sz="2400" dirty="0" smtClean="0">
              <a:latin typeface="+mn-lt"/>
            </a:endParaRPr>
          </a:p>
          <a:p>
            <a:pPr>
              <a:buFont typeface="Wingdings" panose="05000000000000000000" pitchFamily="2" charset="2"/>
              <a:buChar char="Ø"/>
            </a:pPr>
            <a:r>
              <a:rPr lang="en-US" sz="2400" dirty="0" smtClean="0">
                <a:latin typeface="+mn-lt"/>
              </a:rPr>
              <a:t>Time can be of the essence</a:t>
            </a: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5</a:t>
            </a:fld>
            <a:endParaRPr lang="en-US" dirty="0"/>
          </a:p>
        </p:txBody>
      </p:sp>
    </p:spTree>
    <p:extLst>
      <p:ext uri="{BB962C8B-B14F-4D97-AF65-F5344CB8AC3E}">
        <p14:creationId xmlns:p14="http://schemas.microsoft.com/office/powerpoint/2010/main" val="1830320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dirty="0" smtClean="0">
                <a:latin typeface="+mj-lt"/>
              </a:rPr>
              <a:t>WHETHER AND WHO?</a:t>
            </a:r>
            <a:endParaRPr lang="en-US" dirty="0">
              <a:latin typeface="+mj-lt"/>
            </a:endParaRPr>
          </a:p>
          <a:p>
            <a:pPr marL="0" indent="0" algn="ctr">
              <a:buNone/>
            </a:pPr>
            <a:endParaRPr lang="en-US" dirty="0" smtClean="0"/>
          </a:p>
          <a:p>
            <a:pPr marL="0" indent="0">
              <a:buNone/>
            </a:pPr>
            <a:r>
              <a:rPr lang="en-US" sz="2400" dirty="0" smtClean="0">
                <a:latin typeface="+mn-lt"/>
              </a:rPr>
              <a:t>Internal (whistleblower) allegations</a:t>
            </a:r>
          </a:p>
          <a:p>
            <a:pPr marL="0" indent="0">
              <a:buNone/>
            </a:pPr>
            <a:endParaRPr lang="en-US" sz="2400" dirty="0">
              <a:latin typeface="+mn-lt"/>
            </a:endParaRPr>
          </a:p>
          <a:p>
            <a:pPr marL="0" indent="0">
              <a:buNone/>
            </a:pPr>
            <a:r>
              <a:rPr lang="en-US" sz="2400" dirty="0" smtClean="0">
                <a:latin typeface="+mn-lt"/>
              </a:rPr>
              <a:t>One academic study in 2011 involving 83 experienced audit committee members found whistleblower reports received through anonymous channel were given less credibility and allocated fewer investigative resources than those from an identified source.</a:t>
            </a:r>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6</a:t>
            </a:fld>
            <a:endParaRPr lang="en-US" dirty="0"/>
          </a:p>
        </p:txBody>
      </p:sp>
    </p:spTree>
    <p:extLst>
      <p:ext uri="{BB962C8B-B14F-4D97-AF65-F5344CB8AC3E}">
        <p14:creationId xmlns:p14="http://schemas.microsoft.com/office/powerpoint/2010/main" val="4055857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dirty="0" smtClean="0">
                <a:latin typeface="+mj-lt"/>
              </a:rPr>
              <a:t>WHETHER AND WHO?</a:t>
            </a:r>
          </a:p>
          <a:p>
            <a:pPr marL="0" indent="0">
              <a:buNone/>
            </a:pPr>
            <a:endParaRPr lang="en-US" dirty="0"/>
          </a:p>
          <a:p>
            <a:pPr marL="0" indent="0">
              <a:buNone/>
            </a:pPr>
            <a:r>
              <a:rPr lang="en-US" sz="2400" dirty="0" smtClean="0">
                <a:latin typeface="+mn-lt"/>
              </a:rPr>
              <a:t>A 2010 benchmarking report revealed that 50% of all whistleblower calls are anonymous.</a:t>
            </a:r>
          </a:p>
          <a:p>
            <a:pPr marL="0" indent="0">
              <a:buNone/>
            </a:pPr>
            <a:endParaRPr lang="en-US" sz="2400" dirty="0">
              <a:latin typeface="+mn-lt"/>
            </a:endParaRPr>
          </a:p>
          <a:p>
            <a:pPr marL="0" indent="0">
              <a:buNone/>
            </a:pPr>
            <a:r>
              <a:rPr lang="en-US" sz="2400" dirty="0" smtClean="0">
                <a:latin typeface="+mn-lt"/>
              </a:rPr>
              <a:t>Under-investigating ½ of all allegations could leave companies exposed.   Who will management blame if a reported allegation does not get investigated?</a:t>
            </a:r>
            <a:endParaRPr lang="en-US" sz="2400" dirty="0">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7</a:t>
            </a:fld>
            <a:endParaRPr lang="en-US" dirty="0"/>
          </a:p>
        </p:txBody>
      </p:sp>
    </p:spTree>
    <p:extLst>
      <p:ext uri="{BB962C8B-B14F-4D97-AF65-F5344CB8AC3E}">
        <p14:creationId xmlns:p14="http://schemas.microsoft.com/office/powerpoint/2010/main" val="3075234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dirty="0" smtClean="0">
                <a:latin typeface="+mj-lt"/>
              </a:rPr>
              <a:t>WHETHER AND WHO?</a:t>
            </a:r>
            <a:endParaRPr lang="en-US" dirty="0" smtClean="0">
              <a:latin typeface="+mj-lt"/>
            </a:endParaRPr>
          </a:p>
          <a:p>
            <a:pPr marL="0" indent="0">
              <a:buNone/>
            </a:pPr>
            <a:endParaRPr lang="en-US" b="1" dirty="0"/>
          </a:p>
          <a:p>
            <a:pPr marL="0" indent="0">
              <a:buNone/>
            </a:pPr>
            <a:r>
              <a:rPr lang="en-US" sz="2400" b="1" dirty="0" smtClean="0">
                <a:latin typeface="+mn-lt"/>
              </a:rPr>
              <a:t>WHO?</a:t>
            </a:r>
          </a:p>
          <a:p>
            <a:pPr marL="0" indent="0">
              <a:buNone/>
            </a:pPr>
            <a:endParaRPr lang="en-US" sz="2400" dirty="0">
              <a:latin typeface="+mn-lt"/>
            </a:endParaRPr>
          </a:p>
          <a:p>
            <a:pPr marL="0" indent="0">
              <a:buNone/>
            </a:pPr>
            <a:r>
              <a:rPr lang="en-US" sz="2400" dirty="0" smtClean="0">
                <a:latin typeface="+mn-lt"/>
              </a:rPr>
              <a:t>In-house Counsel versus Outside Counsel</a:t>
            </a:r>
          </a:p>
          <a:p>
            <a:pPr marL="0" indent="0">
              <a:buNone/>
            </a:pPr>
            <a:endParaRPr lang="en-US" sz="2400" dirty="0" smtClean="0">
              <a:latin typeface="+mn-lt"/>
            </a:endParaRPr>
          </a:p>
          <a:p>
            <a:pPr>
              <a:buFont typeface="Wingdings" panose="05000000000000000000" pitchFamily="2" charset="2"/>
              <a:buChar char="Ø"/>
            </a:pPr>
            <a:r>
              <a:rPr lang="en-US" sz="2400" dirty="0" smtClean="0">
                <a:latin typeface="+mn-lt"/>
              </a:rPr>
              <a:t>In either event, generally preferable to have an attorney conduct investigation to handle privilege and litigation issues</a:t>
            </a:r>
            <a:endParaRPr lang="en-US" sz="2400" dirty="0">
              <a:latin typeface="+mn-lt"/>
            </a:endParaRP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8</a:t>
            </a:fld>
            <a:endParaRPr lang="en-US" dirty="0"/>
          </a:p>
        </p:txBody>
      </p:sp>
    </p:spTree>
    <p:extLst>
      <p:ext uri="{BB962C8B-B14F-4D97-AF65-F5344CB8AC3E}">
        <p14:creationId xmlns:p14="http://schemas.microsoft.com/office/powerpoint/2010/main" val="3113950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lgn="ctr">
              <a:buNone/>
            </a:pPr>
            <a:r>
              <a:rPr lang="en-US" b="1" dirty="0" smtClean="0">
                <a:latin typeface="+mj-lt"/>
              </a:rPr>
              <a:t>WHETHER AND WHO?</a:t>
            </a:r>
            <a:endParaRPr lang="en-US" dirty="0" smtClean="0">
              <a:latin typeface="+mj-lt"/>
            </a:endParaRPr>
          </a:p>
          <a:p>
            <a:pPr marL="0" indent="0" algn="ctr">
              <a:buNone/>
            </a:pPr>
            <a:endParaRPr lang="en-US" b="1" dirty="0"/>
          </a:p>
          <a:p>
            <a:pPr marL="0" indent="0">
              <a:buNone/>
            </a:pPr>
            <a:r>
              <a:rPr lang="en-US" sz="2400" dirty="0" smtClean="0">
                <a:latin typeface="+mn-lt"/>
              </a:rPr>
              <a:t>In-house</a:t>
            </a:r>
          </a:p>
          <a:p>
            <a:pPr>
              <a:buFont typeface="Wingdings" panose="05000000000000000000" pitchFamily="2" charset="2"/>
              <a:buChar char="Ø"/>
            </a:pPr>
            <a:r>
              <a:rPr lang="en-US" sz="2400" dirty="0" smtClean="0">
                <a:latin typeface="+mn-lt"/>
              </a:rPr>
              <a:t>purely self-regulatory</a:t>
            </a:r>
          </a:p>
          <a:p>
            <a:pPr>
              <a:buFont typeface="Wingdings" panose="05000000000000000000" pitchFamily="2" charset="2"/>
              <a:buChar char="Ø"/>
            </a:pPr>
            <a:r>
              <a:rPr lang="en-US" sz="2400" dirty="0" smtClean="0">
                <a:latin typeface="+mn-lt"/>
              </a:rPr>
              <a:t>if no compelling need to involve an outside party to buttress appearance of objectivity</a:t>
            </a:r>
          </a:p>
          <a:p>
            <a:pPr>
              <a:buFont typeface="Wingdings" panose="05000000000000000000" pitchFamily="2" charset="2"/>
              <a:buChar char="Ø"/>
            </a:pPr>
            <a:r>
              <a:rPr lang="en-US" sz="2400" dirty="0" smtClean="0">
                <a:latin typeface="+mn-lt"/>
              </a:rPr>
              <a:t>key question is whether in-house counsel possesses necessary objectivity to conduct the investigation</a:t>
            </a:r>
          </a:p>
          <a:p>
            <a:pPr marL="0" indent="0">
              <a:buNone/>
            </a:pPr>
            <a:r>
              <a:rPr lang="en-US" dirty="0"/>
              <a:t>	</a:t>
            </a:r>
          </a:p>
        </p:txBody>
      </p:sp>
      <p:sp>
        <p:nvSpPr>
          <p:cNvPr id="3" name="Slide Number Placeholder 2"/>
          <p:cNvSpPr>
            <a:spLocks noGrp="1"/>
          </p:cNvSpPr>
          <p:nvPr>
            <p:ph type="sldNum" sz="quarter" idx="11"/>
          </p:nvPr>
        </p:nvSpPr>
        <p:spPr/>
        <p:txBody>
          <a:bodyPr/>
          <a:lstStyle/>
          <a:p>
            <a:pPr>
              <a:defRPr/>
            </a:pPr>
            <a:fld id="{95B01551-7BE3-48A7-B41E-51372A824B42}" type="slidenum">
              <a:rPr lang="en-US" smtClean="0"/>
              <a:pPr>
                <a:defRPr/>
              </a:pPr>
              <a:t>9</a:t>
            </a:fld>
            <a:endParaRPr lang="en-US" dirty="0"/>
          </a:p>
        </p:txBody>
      </p:sp>
    </p:spTree>
    <p:extLst>
      <p:ext uri="{BB962C8B-B14F-4D97-AF65-F5344CB8AC3E}">
        <p14:creationId xmlns:p14="http://schemas.microsoft.com/office/powerpoint/2010/main" val="18259486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6522</TotalTime>
  <Words>1134</Words>
  <Application>Microsoft Office PowerPoint</Application>
  <PresentationFormat>On-screen Show (4:3)</PresentationFormat>
  <Paragraphs>239</Paragraphs>
  <Slides>26</Slides>
  <Notes>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Origin</vt:lpstr>
      <vt:lpstr>Custom Design</vt:lpstr>
      <vt:lpstr>CONDUCTING INTERNAL INVESTIGATIONS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PPSV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Emma.Davis</dc:creator>
  <cp:lastModifiedBy>Blanchard, Sarah</cp:lastModifiedBy>
  <cp:revision>147</cp:revision>
  <cp:lastPrinted>2017-01-06T15:27:28Z</cp:lastPrinted>
  <dcterms:created xsi:type="dcterms:W3CDTF">2007-07-17T17:23:03Z</dcterms:created>
  <dcterms:modified xsi:type="dcterms:W3CDTF">2017-01-11T21:46:57Z</dcterms:modified>
</cp:coreProperties>
</file>