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86"/>
  </p:normalViewPr>
  <p:slideViewPr>
    <p:cSldViewPr snapToGrid="0" snapToObjects="1">
      <p:cViewPr varScale="1">
        <p:scale>
          <a:sx n="90" d="100"/>
          <a:sy n="90" d="100"/>
        </p:scale>
        <p:origin x="-293"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DA3F12-EAB9-224B-B382-3B160372123B}" type="datetimeFigureOut">
              <a:rPr lang="en-US" smtClean="0"/>
              <a:t>11/17/2016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272A1B-074A-D549-87BB-E0AFF795B011}" type="slidenum">
              <a:rPr lang="en-US" smtClean="0"/>
              <a:t>‹#›</a:t>
            </a:fld>
            <a:endParaRPr lang="en-US" dirty="0"/>
          </a:p>
        </p:txBody>
      </p:sp>
    </p:spTree>
    <p:extLst>
      <p:ext uri="{BB962C8B-B14F-4D97-AF65-F5344CB8AC3E}">
        <p14:creationId xmlns:p14="http://schemas.microsoft.com/office/powerpoint/2010/main" val="1107773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 ACA, I</a:t>
            </a:r>
            <a:r>
              <a:rPr lang="en-US" baseline="0" dirty="0" smtClean="0"/>
              <a:t> think it’s fair to say that there are currently more children and adolescents who have access to insurance coverage whether it’s through the exchanges, </a:t>
            </a:r>
            <a:r>
              <a:rPr lang="en-US" baseline="0" dirty="0" smtClean="0"/>
              <a:t>Medicaid </a:t>
            </a:r>
            <a:r>
              <a:rPr lang="en-US" baseline="0" dirty="0" smtClean="0"/>
              <a:t>expansion, remaining on their parent’s insurance or the recently reauthorized CHIP. Well child visits no longer carry a co-pay which has made preventative care more </a:t>
            </a:r>
            <a:r>
              <a:rPr lang="en-US" baseline="0" dirty="0" smtClean="0"/>
              <a:t>accessible </a:t>
            </a:r>
            <a:r>
              <a:rPr lang="en-US" baseline="0" dirty="0" smtClean="0"/>
              <a:t>for many families and the ability of young adults to remain covered by their parent’s insurance has allowed for greater consistency in care for a very transient population. We have seen the federal government push for mental health reform which is inclusive of care for youth. While we don’t know where this reform will go during the lame-duck, we are encouraged that legislators are recognizing the advances in the science around mental/behavioral health in children and attempting to incorporate that science into policy. </a:t>
            </a:r>
            <a:endParaRPr lang="en-US" dirty="0"/>
          </a:p>
        </p:txBody>
      </p:sp>
      <p:sp>
        <p:nvSpPr>
          <p:cNvPr id="4" name="Slide Number Placeholder 3"/>
          <p:cNvSpPr>
            <a:spLocks noGrp="1"/>
          </p:cNvSpPr>
          <p:nvPr>
            <p:ph type="sldNum" sz="quarter" idx="10"/>
          </p:nvPr>
        </p:nvSpPr>
        <p:spPr/>
        <p:txBody>
          <a:bodyPr/>
          <a:lstStyle/>
          <a:p>
            <a:fld id="{D3272A1B-074A-D549-87BB-E0AFF795B011}" type="slidenum">
              <a:rPr lang="en-US" smtClean="0"/>
              <a:t>2</a:t>
            </a:fld>
            <a:endParaRPr lang="en-US" dirty="0"/>
          </a:p>
        </p:txBody>
      </p:sp>
    </p:spTree>
    <p:extLst>
      <p:ext uri="{BB962C8B-B14F-4D97-AF65-F5344CB8AC3E}">
        <p14:creationId xmlns:p14="http://schemas.microsoft.com/office/powerpoint/2010/main" val="1808436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currently in the</a:t>
            </a:r>
            <a:r>
              <a:rPr lang="en-US" baseline="0" dirty="0" smtClean="0"/>
              <a:t> midst of a mental health crisis that is inclusive of children and adolescent. Colleges are experiences the highest ever rates of students seeking mental health support and services. </a:t>
            </a:r>
            <a:r>
              <a:rPr lang="en-US" baseline="0" dirty="0" smtClean="0"/>
              <a:t>Opioid </a:t>
            </a:r>
            <a:r>
              <a:rPr lang="en-US" baseline="0" dirty="0" smtClean="0"/>
              <a:t>addition has infiltrated this population as it has the adult population. The rates of suicidality and other violent acts committed by youth continue to grow exponentially. From a general health perspective children still lack access to consistent coordinated care. </a:t>
            </a:r>
            <a:endParaRPr lang="en-US" dirty="0"/>
          </a:p>
        </p:txBody>
      </p:sp>
      <p:sp>
        <p:nvSpPr>
          <p:cNvPr id="4" name="Slide Number Placeholder 3"/>
          <p:cNvSpPr>
            <a:spLocks noGrp="1"/>
          </p:cNvSpPr>
          <p:nvPr>
            <p:ph type="sldNum" sz="quarter" idx="10"/>
          </p:nvPr>
        </p:nvSpPr>
        <p:spPr/>
        <p:txBody>
          <a:bodyPr/>
          <a:lstStyle/>
          <a:p>
            <a:fld id="{D3272A1B-074A-D549-87BB-E0AFF795B011}" type="slidenum">
              <a:rPr lang="en-US" smtClean="0"/>
              <a:t>3</a:t>
            </a:fld>
            <a:endParaRPr lang="en-US" dirty="0"/>
          </a:p>
        </p:txBody>
      </p:sp>
    </p:spTree>
    <p:extLst>
      <p:ext uri="{BB962C8B-B14F-4D97-AF65-F5344CB8AC3E}">
        <p14:creationId xmlns:p14="http://schemas.microsoft.com/office/powerpoint/2010/main" val="1211814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what exists</a:t>
            </a:r>
            <a:r>
              <a:rPr lang="en-US" baseline="0" dirty="0" smtClean="0"/>
              <a:t> since there isn’t much appetite for new spending. Prepare primary care providers to </a:t>
            </a:r>
            <a:r>
              <a:rPr lang="en-US" baseline="0" dirty="0" smtClean="0"/>
              <a:t>offer </a:t>
            </a:r>
            <a:r>
              <a:rPr lang="en-US" baseline="0" dirty="0" smtClean="0"/>
              <a:t>more services, make use of technology to expand access, amend existing reimbursement structure to open up services to children and adolescents- eliminating the IMD for under 21 population which would allow children and youth the full array of mental health services, train existing personnel who have access to children to better identify and triage needs. </a:t>
            </a:r>
            <a:endParaRPr lang="en-US" dirty="0"/>
          </a:p>
        </p:txBody>
      </p:sp>
      <p:sp>
        <p:nvSpPr>
          <p:cNvPr id="4" name="Slide Number Placeholder 3"/>
          <p:cNvSpPr>
            <a:spLocks noGrp="1"/>
          </p:cNvSpPr>
          <p:nvPr>
            <p:ph type="sldNum" sz="quarter" idx="10"/>
          </p:nvPr>
        </p:nvSpPr>
        <p:spPr/>
        <p:txBody>
          <a:bodyPr/>
          <a:lstStyle/>
          <a:p>
            <a:fld id="{D3272A1B-074A-D549-87BB-E0AFF795B011}" type="slidenum">
              <a:rPr lang="en-US" smtClean="0"/>
              <a:t>4</a:t>
            </a:fld>
            <a:endParaRPr lang="en-US" dirty="0"/>
          </a:p>
        </p:txBody>
      </p:sp>
    </p:spTree>
    <p:extLst>
      <p:ext uri="{BB962C8B-B14F-4D97-AF65-F5344CB8AC3E}">
        <p14:creationId xmlns:p14="http://schemas.microsoft.com/office/powerpoint/2010/main" val="2080706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C055145-39BE-9E4F-9E4E-BE3A8FD58522}" type="datetime1">
              <a:rPr lang="en-US" smtClean="0"/>
              <a:t>11/17/2016</a:t>
            </a:fld>
            <a:endParaRPr lang="en-US" dirty="0"/>
          </a:p>
        </p:txBody>
      </p:sp>
      <p:sp>
        <p:nvSpPr>
          <p:cNvPr id="8" name="Footer Placeholder 7"/>
          <p:cNvSpPr>
            <a:spLocks noGrp="1"/>
          </p:cNvSpPr>
          <p:nvPr>
            <p:ph type="ftr" sz="quarter" idx="11"/>
          </p:nvPr>
        </p:nvSpPr>
        <p:spPr/>
        <p:txBody>
          <a:bodyPr/>
          <a:lstStyle/>
          <a:p>
            <a:r>
              <a:rPr lang="en-US" dirty="0" smtClean="0"/>
              <a:t>Capitolworks, LLC</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D732CA-9A52-774D-9203-64E0C7740E59}" type="datetime1">
              <a:rPr lang="en-US" smtClean="0"/>
              <a:t>11/17/2016</a:t>
            </a:fld>
            <a:endParaRPr lang="en-US" dirty="0"/>
          </a:p>
        </p:txBody>
      </p:sp>
      <p:sp>
        <p:nvSpPr>
          <p:cNvPr id="5" name="Footer Placeholder 4"/>
          <p:cNvSpPr>
            <a:spLocks noGrp="1"/>
          </p:cNvSpPr>
          <p:nvPr>
            <p:ph type="ftr" sz="quarter" idx="11"/>
          </p:nvPr>
        </p:nvSpPr>
        <p:spPr/>
        <p:txBody>
          <a:bodyPr/>
          <a:lstStyle/>
          <a:p>
            <a:r>
              <a:rPr lang="en-US" dirty="0" smtClean="0"/>
              <a:t>Capitolworks, LLC</a:t>
            </a:r>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3A8F84-A552-0648-9176-ABBF13799EF2}" type="datetime1">
              <a:rPr lang="en-US" smtClean="0"/>
              <a:t>11/17/2016</a:t>
            </a:fld>
            <a:endParaRPr lang="en-US" dirty="0"/>
          </a:p>
        </p:txBody>
      </p:sp>
      <p:sp>
        <p:nvSpPr>
          <p:cNvPr id="5" name="Footer Placeholder 4"/>
          <p:cNvSpPr>
            <a:spLocks noGrp="1"/>
          </p:cNvSpPr>
          <p:nvPr>
            <p:ph type="ftr" sz="quarter" idx="11"/>
          </p:nvPr>
        </p:nvSpPr>
        <p:spPr/>
        <p:txBody>
          <a:bodyPr/>
          <a:lstStyle/>
          <a:p>
            <a:r>
              <a:rPr lang="en-US" dirty="0" smtClean="0"/>
              <a:t>Capitolworks, LLC</a:t>
            </a:r>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9BFE79-9A92-B247-A2CD-10B2A7DC1E8F}" type="datetime1">
              <a:rPr lang="en-US" smtClean="0"/>
              <a:t>11/17/2016</a:t>
            </a:fld>
            <a:endParaRPr lang="en-US" dirty="0"/>
          </a:p>
        </p:txBody>
      </p:sp>
      <p:sp>
        <p:nvSpPr>
          <p:cNvPr id="8" name="Footer Placeholder 7"/>
          <p:cNvSpPr>
            <a:spLocks noGrp="1"/>
          </p:cNvSpPr>
          <p:nvPr>
            <p:ph type="ftr" sz="quarter" idx="11"/>
          </p:nvPr>
        </p:nvSpPr>
        <p:spPr/>
        <p:txBody>
          <a:bodyPr/>
          <a:lstStyle/>
          <a:p>
            <a:r>
              <a:rPr lang="en-US" dirty="0" smtClean="0"/>
              <a:t>Captilworks, LLC</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F1B470D-B092-6540-B5C8-B4DC0DD1CE23}" type="datetime1">
              <a:rPr lang="en-US" smtClean="0"/>
              <a:t>11/17/2016</a:t>
            </a:fld>
            <a:endParaRPr lang="en-US" dirty="0"/>
          </a:p>
        </p:txBody>
      </p:sp>
      <p:sp>
        <p:nvSpPr>
          <p:cNvPr id="8" name="Footer Placeholder 7"/>
          <p:cNvSpPr>
            <a:spLocks noGrp="1"/>
          </p:cNvSpPr>
          <p:nvPr>
            <p:ph type="ftr" sz="quarter" idx="11"/>
          </p:nvPr>
        </p:nvSpPr>
        <p:spPr/>
        <p:txBody>
          <a:bodyPr/>
          <a:lstStyle/>
          <a:p>
            <a:r>
              <a:rPr lang="en-US" dirty="0" smtClean="0"/>
              <a:t>Capitolworks, LLC</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575D058-B20C-B04D-90EC-812221D52175}" type="datetime1">
              <a:rPr lang="en-US" smtClean="0"/>
              <a:t>11/17/2016</a:t>
            </a:fld>
            <a:endParaRPr lang="en-US" dirty="0"/>
          </a:p>
        </p:txBody>
      </p:sp>
      <p:sp>
        <p:nvSpPr>
          <p:cNvPr id="9" name="Footer Placeholder 8"/>
          <p:cNvSpPr>
            <a:spLocks noGrp="1"/>
          </p:cNvSpPr>
          <p:nvPr>
            <p:ph type="ftr" sz="quarter" idx="11"/>
          </p:nvPr>
        </p:nvSpPr>
        <p:spPr/>
        <p:txBody>
          <a:bodyPr/>
          <a:lstStyle/>
          <a:p>
            <a:r>
              <a:rPr lang="en-US" dirty="0" smtClean="0"/>
              <a:t>Capitolworks, LLC</a:t>
            </a:r>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48A29C5-7466-2B45-B473-5AE3A1492EE3}" type="datetime1">
              <a:rPr lang="en-US" smtClean="0"/>
              <a:t>11/17/2016</a:t>
            </a:fld>
            <a:endParaRPr lang="en-US" dirty="0"/>
          </a:p>
        </p:txBody>
      </p:sp>
      <p:sp>
        <p:nvSpPr>
          <p:cNvPr id="8" name="Footer Placeholder 7"/>
          <p:cNvSpPr>
            <a:spLocks noGrp="1"/>
          </p:cNvSpPr>
          <p:nvPr>
            <p:ph type="ftr" sz="quarter" idx="11"/>
          </p:nvPr>
        </p:nvSpPr>
        <p:spPr/>
        <p:txBody>
          <a:bodyPr/>
          <a:lstStyle/>
          <a:p>
            <a:r>
              <a:rPr lang="en-US" dirty="0" smtClean="0"/>
              <a:t>Capitolworks, LLC</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B94DDC-2216-3047-AF77-031C85230880}" type="datetime1">
              <a:rPr lang="en-US" smtClean="0"/>
              <a:t>11/17/2016</a:t>
            </a:fld>
            <a:endParaRPr lang="en-US" dirty="0"/>
          </a:p>
        </p:txBody>
      </p:sp>
      <p:sp>
        <p:nvSpPr>
          <p:cNvPr id="4" name="Footer Placeholder 3"/>
          <p:cNvSpPr>
            <a:spLocks noGrp="1"/>
          </p:cNvSpPr>
          <p:nvPr>
            <p:ph type="ftr" sz="quarter" idx="11"/>
          </p:nvPr>
        </p:nvSpPr>
        <p:spPr/>
        <p:txBody>
          <a:bodyPr/>
          <a:lstStyle/>
          <a:p>
            <a:r>
              <a:rPr lang="en-US" dirty="0" smtClean="0"/>
              <a:t>Capitolworks, LLC</a:t>
            </a:r>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B3F20-66FF-814B-8827-EE1D4D790213}" type="datetime1">
              <a:rPr lang="en-US" smtClean="0"/>
              <a:t>11/17/2016</a:t>
            </a:fld>
            <a:endParaRPr lang="en-US" dirty="0"/>
          </a:p>
        </p:txBody>
      </p:sp>
      <p:sp>
        <p:nvSpPr>
          <p:cNvPr id="3" name="Footer Placeholder 2"/>
          <p:cNvSpPr>
            <a:spLocks noGrp="1"/>
          </p:cNvSpPr>
          <p:nvPr>
            <p:ph type="ftr" sz="quarter" idx="11"/>
          </p:nvPr>
        </p:nvSpPr>
        <p:spPr/>
        <p:txBody>
          <a:bodyPr/>
          <a:lstStyle/>
          <a:p>
            <a:r>
              <a:rPr lang="en-US" dirty="0" smtClean="0"/>
              <a:t>Capitolworks, LLC</a:t>
            </a:r>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773608D3-6A74-5740-B7A7-3507A302F4AD}" type="datetime1">
              <a:rPr lang="en-US" smtClean="0"/>
              <a:t>11/17/2016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dirty="0" smtClean="0"/>
              <a:t>Capitolworks, LLC</a:t>
            </a:r>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BDE36FF-F8D9-214E-B328-261F2597D7EE}" type="datetime1">
              <a:rPr lang="en-US" smtClean="0"/>
              <a:t>11/17/2016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dirty="0" smtClean="0"/>
              <a:t>Capitolworks, LLC</a:t>
            </a:r>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EDE0EEC-6EA8-0549-8AAB-132197B2B75C}" type="datetime1">
              <a:rPr lang="en-US" smtClean="0"/>
              <a:t>11/17/2016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dirty="0" smtClean="0"/>
              <a:t>Capitolworks, LLC</a:t>
            </a:r>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199" y="651933"/>
            <a:ext cx="9313333" cy="3380731"/>
          </a:xfrm>
        </p:spPr>
        <p:txBody>
          <a:bodyPr>
            <a:normAutofit/>
          </a:bodyPr>
          <a:lstStyle/>
          <a:p>
            <a:r>
              <a:rPr lang="en-US" dirty="0" smtClean="0"/>
              <a:t>Child and </a:t>
            </a:r>
            <a:r>
              <a:rPr lang="en-US" dirty="0" smtClean="0"/>
              <a:t>Adolescent</a:t>
            </a:r>
            <a:br>
              <a:rPr lang="en-US" dirty="0" smtClean="0"/>
            </a:br>
            <a:r>
              <a:rPr lang="en-US" dirty="0" smtClean="0"/>
              <a:t>health </a:t>
            </a:r>
            <a:r>
              <a:rPr lang="en-US" dirty="0" smtClean="0"/>
              <a:t>care: </a:t>
            </a:r>
            <a:r>
              <a:rPr lang="en-US" dirty="0" smtClean="0"/>
              <a:t> Thoughts </a:t>
            </a:r>
            <a:r>
              <a:rPr lang="en-US" dirty="0" smtClean="0"/>
              <a:t>on where </a:t>
            </a:r>
            <a:r>
              <a:rPr lang="en-US" dirty="0" smtClean="0"/>
              <a:t> we  are  and opportunities </a:t>
            </a:r>
            <a:r>
              <a:rPr lang="en-US" dirty="0" smtClean="0"/>
              <a:t>moving forward</a:t>
            </a:r>
            <a:endParaRPr lang="en-US" dirty="0"/>
          </a:p>
        </p:txBody>
      </p:sp>
      <p:sp>
        <p:nvSpPr>
          <p:cNvPr id="3" name="Subtitle 2"/>
          <p:cNvSpPr>
            <a:spLocks noGrp="1"/>
          </p:cNvSpPr>
          <p:nvPr>
            <p:ph type="subTitle" idx="1"/>
          </p:nvPr>
        </p:nvSpPr>
        <p:spPr>
          <a:xfrm>
            <a:off x="2695194" y="4352544"/>
            <a:ext cx="6801612" cy="1743456"/>
          </a:xfrm>
        </p:spPr>
        <p:txBody>
          <a:bodyPr>
            <a:normAutofit/>
          </a:bodyPr>
          <a:lstStyle/>
          <a:p>
            <a:r>
              <a:rPr lang="en-US" dirty="0" smtClean="0"/>
              <a:t>Brooke Lehmann, </a:t>
            </a:r>
            <a:r>
              <a:rPr lang="en-US" dirty="0" smtClean="0"/>
              <a:t> MSW</a:t>
            </a:r>
            <a:r>
              <a:rPr lang="en-US" dirty="0" smtClean="0"/>
              <a:t>, J.D.</a:t>
            </a:r>
          </a:p>
          <a:p>
            <a:r>
              <a:rPr lang="en-US" dirty="0" smtClean="0"/>
              <a:t>Capitolworks</a:t>
            </a:r>
            <a:r>
              <a:rPr lang="en-US" dirty="0" smtClean="0"/>
              <a:t>, </a:t>
            </a:r>
            <a:r>
              <a:rPr lang="en-US" dirty="0" smtClean="0"/>
              <a:t> LLC</a:t>
            </a:r>
            <a:endParaRPr lang="en-US" dirty="0" smtClean="0"/>
          </a:p>
          <a:p>
            <a:r>
              <a:rPr lang="en-US" dirty="0" smtClean="0"/>
              <a:t>brooke@capitolworksllc.com</a:t>
            </a:r>
            <a:endParaRPr lang="en-US" dirty="0"/>
          </a:p>
        </p:txBody>
      </p:sp>
      <p:sp>
        <p:nvSpPr>
          <p:cNvPr id="4" name="Footer Placeholder 3"/>
          <p:cNvSpPr>
            <a:spLocks noGrp="1"/>
          </p:cNvSpPr>
          <p:nvPr>
            <p:ph type="ftr" sz="quarter" idx="11"/>
          </p:nvPr>
        </p:nvSpPr>
        <p:spPr/>
        <p:txBody>
          <a:bodyPr/>
          <a:lstStyle/>
          <a:p>
            <a:r>
              <a:rPr lang="en-US" dirty="0" smtClean="0"/>
              <a:t>Capitolworks</a:t>
            </a:r>
            <a:r>
              <a:rPr lang="en-US" dirty="0" smtClean="0"/>
              <a:t>, LLC</a:t>
            </a:r>
            <a:endParaRPr lang="en-US" dirty="0"/>
          </a:p>
        </p:txBody>
      </p:sp>
    </p:spTree>
    <p:extLst>
      <p:ext uri="{BB962C8B-B14F-4D97-AF65-F5344CB8AC3E}">
        <p14:creationId xmlns:p14="http://schemas.microsoft.com/office/powerpoint/2010/main" val="1881810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Let’s start with the Positive!</a:t>
            </a:r>
            <a:endParaRPr lang="en-US" sz="3200" dirty="0"/>
          </a:p>
        </p:txBody>
      </p:sp>
      <p:sp>
        <p:nvSpPr>
          <p:cNvPr id="3" name="Content Placeholder 2"/>
          <p:cNvSpPr>
            <a:spLocks noGrp="1"/>
          </p:cNvSpPr>
          <p:nvPr>
            <p:ph idx="1"/>
          </p:nvPr>
        </p:nvSpPr>
        <p:spPr>
          <a:xfrm>
            <a:off x="2231136" y="2294468"/>
            <a:ext cx="7729728" cy="3445560"/>
          </a:xfrm>
        </p:spPr>
        <p:txBody>
          <a:bodyPr>
            <a:normAutofit/>
          </a:bodyPr>
          <a:lstStyle/>
          <a:p>
            <a:pPr lvl="1"/>
            <a:endParaRPr lang="en-US" dirty="0" smtClean="0"/>
          </a:p>
          <a:p>
            <a:pPr lvl="1"/>
            <a:r>
              <a:rPr lang="en-US" sz="2800" dirty="0" smtClean="0"/>
              <a:t>Increased access to health coverage</a:t>
            </a:r>
          </a:p>
          <a:p>
            <a:pPr lvl="1"/>
            <a:r>
              <a:rPr lang="en-US" sz="2800" dirty="0" smtClean="0"/>
              <a:t>Greater emphasis on preventative care</a:t>
            </a:r>
          </a:p>
          <a:p>
            <a:pPr lvl="1"/>
            <a:r>
              <a:rPr lang="en-US" sz="2800" dirty="0" smtClean="0"/>
              <a:t>Increased awareness of the mental health needs of children and adolescents</a:t>
            </a:r>
          </a:p>
          <a:p>
            <a:pPr lvl="1"/>
            <a:r>
              <a:rPr lang="en-US" sz="2800" dirty="0" smtClean="0"/>
              <a:t>Continued efforts to increase access to point to care</a:t>
            </a:r>
          </a:p>
          <a:p>
            <a:pPr lvl="1"/>
            <a:endParaRPr lang="en-US" dirty="0"/>
          </a:p>
        </p:txBody>
      </p:sp>
      <p:sp>
        <p:nvSpPr>
          <p:cNvPr id="4" name="Footer Placeholder 3"/>
          <p:cNvSpPr>
            <a:spLocks noGrp="1"/>
          </p:cNvSpPr>
          <p:nvPr>
            <p:ph type="ftr" sz="quarter" idx="11"/>
          </p:nvPr>
        </p:nvSpPr>
        <p:spPr/>
        <p:txBody>
          <a:bodyPr/>
          <a:lstStyle/>
          <a:p>
            <a:r>
              <a:rPr lang="en-US" dirty="0" smtClean="0"/>
              <a:t>Capitolworks</a:t>
            </a:r>
            <a:r>
              <a:rPr lang="en-US" dirty="0" smtClean="0"/>
              <a:t>, LLC</a:t>
            </a:r>
            <a:endParaRPr lang="en-US" dirty="0"/>
          </a:p>
        </p:txBody>
      </p:sp>
      <p:sp>
        <p:nvSpPr>
          <p:cNvPr id="5" name="Slide Number Placeholder 2"/>
          <p:cNvSpPr>
            <a:spLocks noGrp="1"/>
          </p:cNvSpPr>
          <p:nvPr>
            <p:ph type="sldNum" sz="quarter" idx="12"/>
          </p:nvPr>
        </p:nvSpPr>
        <p:spPr>
          <a:xfrm>
            <a:off x="10964334" y="6333067"/>
            <a:ext cx="530225" cy="365125"/>
          </a:xfrm>
        </p:spPr>
        <p:txBody>
          <a:bodyPr/>
          <a:lstStyle/>
          <a:p>
            <a:pPr>
              <a:defRPr/>
            </a:pPr>
            <a:fld id="{F57C08AE-1891-4BBC-9935-7A57C68A3245}" type="slidenum">
              <a:rPr lang="en-US" smtClean="0">
                <a:solidFill>
                  <a:schemeClr val="tx1"/>
                </a:solidFill>
              </a:rPr>
              <a:pPr>
                <a:defRPr/>
              </a:pPr>
              <a:t>2</a:t>
            </a:fld>
            <a:endParaRPr lang="en-US" dirty="0">
              <a:solidFill>
                <a:schemeClr val="tx1"/>
              </a:solidFill>
            </a:endParaRPr>
          </a:p>
        </p:txBody>
      </p:sp>
    </p:spTree>
    <p:extLst>
      <p:ext uri="{BB962C8B-B14F-4D97-AF65-F5344CB8AC3E}">
        <p14:creationId xmlns:p14="http://schemas.microsoft.com/office/powerpoint/2010/main" val="695602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What do we know about the continuing health </a:t>
            </a:r>
            <a:r>
              <a:rPr lang="en-US" sz="3200" dirty="0" smtClean="0"/>
              <a:t>needs?</a:t>
            </a:r>
            <a:endParaRPr lang="en-US" sz="3200" dirty="0"/>
          </a:p>
        </p:txBody>
      </p:sp>
      <p:sp>
        <p:nvSpPr>
          <p:cNvPr id="3" name="Content Placeholder 2"/>
          <p:cNvSpPr>
            <a:spLocks noGrp="1"/>
          </p:cNvSpPr>
          <p:nvPr>
            <p:ph idx="1"/>
          </p:nvPr>
        </p:nvSpPr>
        <p:spPr>
          <a:xfrm>
            <a:off x="2455332" y="2384854"/>
            <a:ext cx="7505531" cy="3682314"/>
          </a:xfrm>
        </p:spPr>
        <p:txBody>
          <a:bodyPr>
            <a:normAutofit lnSpcReduction="10000"/>
          </a:bodyPr>
          <a:lstStyle/>
          <a:p>
            <a:r>
              <a:rPr lang="en-US" sz="2800" dirty="0" smtClean="0"/>
              <a:t>Mental </a:t>
            </a:r>
            <a:r>
              <a:rPr lang="en-US" sz="2800" dirty="0" smtClean="0"/>
              <a:t>health crisis starting in early childhood </a:t>
            </a:r>
          </a:p>
          <a:p>
            <a:r>
              <a:rPr lang="en-US" sz="2800" dirty="0" smtClean="0"/>
              <a:t>Higher rates of opioid use/addiction</a:t>
            </a:r>
          </a:p>
          <a:p>
            <a:r>
              <a:rPr lang="en-US" sz="2800" dirty="0" smtClean="0"/>
              <a:t>Increased suicidality</a:t>
            </a:r>
          </a:p>
          <a:p>
            <a:r>
              <a:rPr lang="en-US" sz="2800" dirty="0" smtClean="0"/>
              <a:t>Greatest number of young adults seeking mental health services </a:t>
            </a:r>
          </a:p>
          <a:p>
            <a:r>
              <a:rPr lang="en-US" sz="2800" dirty="0" smtClean="0"/>
              <a:t>On-going need for increased access to preventative services in order to avoid more costly </a:t>
            </a:r>
            <a:r>
              <a:rPr lang="en-US" sz="2800" dirty="0" smtClean="0"/>
              <a:t>care</a:t>
            </a:r>
            <a:endParaRPr lang="en-US" sz="2000" dirty="0" smtClean="0"/>
          </a:p>
          <a:p>
            <a:pPr lvl="1"/>
            <a:endParaRPr lang="en-US" dirty="0"/>
          </a:p>
        </p:txBody>
      </p:sp>
      <p:sp>
        <p:nvSpPr>
          <p:cNvPr id="4" name="Footer Placeholder 3"/>
          <p:cNvSpPr>
            <a:spLocks noGrp="1"/>
          </p:cNvSpPr>
          <p:nvPr>
            <p:ph type="ftr" sz="quarter" idx="11"/>
          </p:nvPr>
        </p:nvSpPr>
        <p:spPr/>
        <p:txBody>
          <a:bodyPr/>
          <a:lstStyle/>
          <a:p>
            <a:r>
              <a:rPr lang="en-US" dirty="0" smtClean="0"/>
              <a:t>Capitolworks</a:t>
            </a:r>
            <a:r>
              <a:rPr lang="en-US" dirty="0" smtClean="0"/>
              <a:t>, LLC</a:t>
            </a:r>
            <a:endParaRPr lang="en-US" dirty="0"/>
          </a:p>
        </p:txBody>
      </p:sp>
      <p:sp>
        <p:nvSpPr>
          <p:cNvPr id="5" name="Slide Number Placeholder 2"/>
          <p:cNvSpPr>
            <a:spLocks noGrp="1"/>
          </p:cNvSpPr>
          <p:nvPr>
            <p:ph type="sldNum" sz="quarter" idx="12"/>
          </p:nvPr>
        </p:nvSpPr>
        <p:spPr>
          <a:xfrm>
            <a:off x="10964334" y="6333067"/>
            <a:ext cx="530225" cy="365125"/>
          </a:xfrm>
        </p:spPr>
        <p:txBody>
          <a:bodyPr/>
          <a:lstStyle/>
          <a:p>
            <a:pPr>
              <a:defRPr/>
            </a:pPr>
            <a:fld id="{F57C08AE-1891-4BBC-9935-7A57C68A3245}" type="slidenum">
              <a:rPr lang="en-US" smtClean="0">
                <a:solidFill>
                  <a:schemeClr val="tx1"/>
                </a:solidFill>
              </a:rPr>
              <a:pPr>
                <a:defRPr/>
              </a:pPr>
              <a:t>3</a:t>
            </a:fld>
            <a:endParaRPr lang="en-US" dirty="0">
              <a:solidFill>
                <a:schemeClr val="tx1"/>
              </a:solidFill>
            </a:endParaRPr>
          </a:p>
        </p:txBody>
      </p:sp>
    </p:spTree>
    <p:extLst>
      <p:ext uri="{BB962C8B-B14F-4D97-AF65-F5344CB8AC3E}">
        <p14:creationId xmlns:p14="http://schemas.microsoft.com/office/powerpoint/2010/main" val="1132573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Opportunities to maximize existing policies </a:t>
            </a:r>
            <a:endParaRPr lang="en-US" sz="3200" dirty="0"/>
          </a:p>
        </p:txBody>
      </p:sp>
      <p:sp>
        <p:nvSpPr>
          <p:cNvPr id="3" name="Content Placeholder 2"/>
          <p:cNvSpPr>
            <a:spLocks noGrp="1"/>
          </p:cNvSpPr>
          <p:nvPr>
            <p:ph idx="1"/>
          </p:nvPr>
        </p:nvSpPr>
        <p:spPr>
          <a:xfrm>
            <a:off x="2231136" y="2302934"/>
            <a:ext cx="7729728" cy="3437094"/>
          </a:xfrm>
        </p:spPr>
        <p:txBody>
          <a:bodyPr>
            <a:noAutofit/>
          </a:bodyPr>
          <a:lstStyle/>
          <a:p>
            <a:r>
              <a:rPr lang="en-US" sz="2400" dirty="0" smtClean="0"/>
              <a:t>Focus </a:t>
            </a:r>
            <a:r>
              <a:rPr lang="en-US" sz="2400" dirty="0" smtClean="0"/>
              <a:t>on integrating care: </a:t>
            </a:r>
            <a:r>
              <a:rPr lang="en-US" sz="2400" dirty="0" smtClean="0"/>
              <a:t> maximize </a:t>
            </a:r>
            <a:r>
              <a:rPr lang="en-US" sz="2400" dirty="0" smtClean="0"/>
              <a:t>existing providers and access points by providing increased education, skill development, and reimbursement in order to allow a broader array of service delivery to occur	</a:t>
            </a:r>
          </a:p>
          <a:p>
            <a:r>
              <a:rPr lang="en-US" sz="2400" dirty="0" smtClean="0"/>
              <a:t>This would include increasing utilization of tele-health, eliminating existing payment barriers in order to allow for more comprehensive service delivery, developing more expansive skills among existing workforce such as first </a:t>
            </a:r>
            <a:r>
              <a:rPr lang="en-US" sz="2400" dirty="0" smtClean="0"/>
              <a:t>responders</a:t>
            </a:r>
            <a:r>
              <a:rPr lang="en-US" sz="2400" dirty="0" smtClean="0"/>
              <a:t>, teachers, etc. </a:t>
            </a:r>
          </a:p>
        </p:txBody>
      </p:sp>
      <p:sp>
        <p:nvSpPr>
          <p:cNvPr id="4" name="Footer Placeholder 3"/>
          <p:cNvSpPr>
            <a:spLocks noGrp="1"/>
          </p:cNvSpPr>
          <p:nvPr>
            <p:ph type="ftr" sz="quarter" idx="11"/>
          </p:nvPr>
        </p:nvSpPr>
        <p:spPr/>
        <p:txBody>
          <a:bodyPr/>
          <a:lstStyle/>
          <a:p>
            <a:r>
              <a:rPr lang="en-US" dirty="0" smtClean="0"/>
              <a:t>Capitolworks</a:t>
            </a:r>
            <a:r>
              <a:rPr lang="en-US" dirty="0" smtClean="0"/>
              <a:t>, LLC</a:t>
            </a:r>
            <a:endParaRPr lang="en-US" dirty="0"/>
          </a:p>
        </p:txBody>
      </p:sp>
      <p:sp>
        <p:nvSpPr>
          <p:cNvPr id="5" name="Slide Number Placeholder 2"/>
          <p:cNvSpPr>
            <a:spLocks noGrp="1"/>
          </p:cNvSpPr>
          <p:nvPr>
            <p:ph type="sldNum" sz="quarter" idx="12"/>
          </p:nvPr>
        </p:nvSpPr>
        <p:spPr>
          <a:xfrm>
            <a:off x="10964334" y="6333067"/>
            <a:ext cx="530225" cy="365125"/>
          </a:xfrm>
        </p:spPr>
        <p:txBody>
          <a:bodyPr/>
          <a:lstStyle/>
          <a:p>
            <a:pPr>
              <a:defRPr/>
            </a:pPr>
            <a:fld id="{F57C08AE-1891-4BBC-9935-7A57C68A3245}" type="slidenum">
              <a:rPr lang="en-US" smtClean="0">
                <a:solidFill>
                  <a:schemeClr val="tx1"/>
                </a:solidFill>
              </a:rPr>
              <a:pPr>
                <a:defRPr/>
              </a:pPr>
              <a:t>4</a:t>
            </a:fld>
            <a:endParaRPr lang="en-US" dirty="0">
              <a:solidFill>
                <a:schemeClr val="tx1"/>
              </a:solidFill>
            </a:endParaRPr>
          </a:p>
        </p:txBody>
      </p:sp>
    </p:spTree>
    <p:extLst>
      <p:ext uri="{BB962C8B-B14F-4D97-AF65-F5344CB8AC3E}">
        <p14:creationId xmlns:p14="http://schemas.microsoft.com/office/powerpoint/2010/main" val="1804710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Longer term considerations</a:t>
            </a:r>
            <a:endParaRPr lang="en-US" sz="3200" dirty="0"/>
          </a:p>
        </p:txBody>
      </p:sp>
      <p:sp>
        <p:nvSpPr>
          <p:cNvPr id="3" name="Content Placeholder 2"/>
          <p:cNvSpPr>
            <a:spLocks noGrp="1"/>
          </p:cNvSpPr>
          <p:nvPr>
            <p:ph idx="1"/>
          </p:nvPr>
        </p:nvSpPr>
        <p:spPr>
          <a:xfrm>
            <a:off x="2231136" y="2311400"/>
            <a:ext cx="7729728" cy="3428627"/>
          </a:xfrm>
        </p:spPr>
        <p:txBody>
          <a:bodyPr>
            <a:normAutofit/>
          </a:bodyPr>
          <a:lstStyle/>
          <a:p>
            <a:r>
              <a:rPr lang="en-US" sz="2800" dirty="0" smtClean="0"/>
              <a:t>Need </a:t>
            </a:r>
            <a:r>
              <a:rPr lang="en-US" sz="2800" dirty="0" smtClean="0"/>
              <a:t>for increased workforce particularly in child and adolescent mental health care</a:t>
            </a:r>
          </a:p>
          <a:p>
            <a:r>
              <a:rPr lang="en-US" sz="2800" dirty="0" smtClean="0"/>
              <a:t>Maintaining Medicaid as an entitlement so as not to further limit reimbursement and therefore access</a:t>
            </a:r>
          </a:p>
          <a:p>
            <a:r>
              <a:rPr lang="en-US" sz="2800" dirty="0" smtClean="0"/>
              <a:t>Support alternative sites of care that are unique to the pediatric population such as schools</a:t>
            </a:r>
            <a:endParaRPr lang="en-US" sz="2800" dirty="0"/>
          </a:p>
        </p:txBody>
      </p:sp>
      <p:sp>
        <p:nvSpPr>
          <p:cNvPr id="4" name="Footer Placeholder 3"/>
          <p:cNvSpPr>
            <a:spLocks noGrp="1"/>
          </p:cNvSpPr>
          <p:nvPr>
            <p:ph type="ftr" sz="quarter" idx="11"/>
          </p:nvPr>
        </p:nvSpPr>
        <p:spPr/>
        <p:txBody>
          <a:bodyPr/>
          <a:lstStyle/>
          <a:p>
            <a:r>
              <a:rPr lang="en-US" dirty="0" smtClean="0"/>
              <a:t>Capitolworks</a:t>
            </a:r>
            <a:r>
              <a:rPr lang="en-US" dirty="0" smtClean="0"/>
              <a:t>, LLC</a:t>
            </a:r>
            <a:endParaRPr lang="en-US" dirty="0"/>
          </a:p>
        </p:txBody>
      </p:sp>
      <p:sp>
        <p:nvSpPr>
          <p:cNvPr id="5" name="Slide Number Placeholder 2"/>
          <p:cNvSpPr>
            <a:spLocks noGrp="1"/>
          </p:cNvSpPr>
          <p:nvPr>
            <p:ph type="sldNum" sz="quarter" idx="12"/>
          </p:nvPr>
        </p:nvSpPr>
        <p:spPr>
          <a:xfrm>
            <a:off x="10964334" y="6333067"/>
            <a:ext cx="530225" cy="365125"/>
          </a:xfrm>
        </p:spPr>
        <p:txBody>
          <a:bodyPr/>
          <a:lstStyle/>
          <a:p>
            <a:pPr>
              <a:defRPr/>
            </a:pPr>
            <a:fld id="{F57C08AE-1891-4BBC-9935-7A57C68A3245}" type="slidenum">
              <a:rPr lang="en-US" smtClean="0">
                <a:solidFill>
                  <a:schemeClr val="tx1"/>
                </a:solidFill>
              </a:rPr>
              <a:pPr>
                <a:defRPr/>
              </a:pPr>
              <a:t>5</a:t>
            </a:fld>
            <a:endParaRPr lang="en-US" dirty="0">
              <a:solidFill>
                <a:schemeClr val="tx1"/>
              </a:solidFill>
            </a:endParaRPr>
          </a:p>
        </p:txBody>
      </p:sp>
    </p:spTree>
    <p:extLst>
      <p:ext uri="{BB962C8B-B14F-4D97-AF65-F5344CB8AC3E}">
        <p14:creationId xmlns:p14="http://schemas.microsoft.com/office/powerpoint/2010/main" val="1507899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118</TotalTime>
  <Words>503</Words>
  <Application>Microsoft Office PowerPoint</Application>
  <PresentationFormat>Custom</PresentationFormat>
  <Paragraphs>38</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Parcel</vt:lpstr>
      <vt:lpstr>Child and Adolescent health care:  Thoughts on where  we  are  and opportunities moving forward</vt:lpstr>
      <vt:lpstr>Let’s start with the Positive!</vt:lpstr>
      <vt:lpstr>What do we know about the continuing health needs?</vt:lpstr>
      <vt:lpstr>Opportunities to maximize existing policies </vt:lpstr>
      <vt:lpstr>Longer term considerations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and Adolescent health care: Thoughts on where we are and opportunities moving forward</dc:title>
  <dc:creator>Microsoft Office User</dc:creator>
  <cp:lastModifiedBy>KT</cp:lastModifiedBy>
  <cp:revision>14</cp:revision>
  <dcterms:created xsi:type="dcterms:W3CDTF">2016-11-17T17:34:54Z</dcterms:created>
  <dcterms:modified xsi:type="dcterms:W3CDTF">2016-11-17T19:37:10Z</dcterms:modified>
</cp:coreProperties>
</file>